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3"/>
  </p:notesMasterIdLst>
  <p:sldIdLst>
    <p:sldId id="256" r:id="rId5"/>
    <p:sldId id="257" r:id="rId6"/>
    <p:sldId id="284" r:id="rId7"/>
    <p:sldId id="282" r:id="rId8"/>
    <p:sldId id="285" r:id="rId9"/>
    <p:sldId id="311" r:id="rId10"/>
    <p:sldId id="286" r:id="rId11"/>
    <p:sldId id="289" r:id="rId12"/>
    <p:sldId id="290" r:id="rId13"/>
    <p:sldId id="291" r:id="rId14"/>
    <p:sldId id="271" r:id="rId15"/>
    <p:sldId id="310" r:id="rId16"/>
    <p:sldId id="305" r:id="rId17"/>
    <p:sldId id="306" r:id="rId18"/>
    <p:sldId id="307" r:id="rId19"/>
    <p:sldId id="308" r:id="rId20"/>
    <p:sldId id="309" r:id="rId21"/>
    <p:sldId id="263"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title &amp; Overview" id="{25BC3E99-3901-4FE8-A8DF-D37C5DF001A4}">
          <p14:sldIdLst>
            <p14:sldId id="256"/>
            <p14:sldId id="257"/>
          </p14:sldIdLst>
        </p14:section>
        <p14:section name="Introduction to FAB &amp; Psychological services" id="{7CF4215E-93DE-421D-B808-B90F0ABF0AD9}">
          <p14:sldIdLst>
            <p14:sldId id="284"/>
            <p14:sldId id="282"/>
            <p14:sldId id="285"/>
            <p14:sldId id="311"/>
            <p14:sldId id="286"/>
            <p14:sldId id="289"/>
          </p14:sldIdLst>
        </p14:section>
        <p14:section name="Why is support needed?" id="{65F5EBF2-6D09-4238-B0A1-D139B2433B5F}">
          <p14:sldIdLst>
            <p14:sldId id="290"/>
            <p14:sldId id="291"/>
          </p14:sldIdLst>
        </p14:section>
        <p14:section name="Psychological principles &amp; strategies" id="{38680CAC-F195-4E4B-99EE-FD2853797459}">
          <p14:sldIdLst>
            <p14:sldId id="271"/>
            <p14:sldId id="310"/>
            <p14:sldId id="305"/>
            <p14:sldId id="306"/>
            <p14:sldId id="307"/>
          </p14:sldIdLst>
        </p14:section>
        <p14:section name="Referring for support" id="{0182E6E7-A3D6-4AB5-928D-2F3A61E02A60}">
          <p14:sldIdLst>
            <p14:sldId id="308"/>
            <p14:sldId id="309"/>
          </p14:sldIdLst>
        </p14:section>
        <p14:section name="Questions &amp; References" id="{1645C11C-8DC1-4F7B-9001-35F38771708E}">
          <p14:sldIdLst>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181F45"/>
    <a:srgbClr val="E9E6ED"/>
    <a:srgbClr val="FE442C"/>
    <a:srgbClr val="FFDD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903" autoAdjust="0"/>
  </p:normalViewPr>
  <p:slideViewPr>
    <p:cSldViewPr snapToGrid="0">
      <p:cViewPr varScale="1">
        <p:scale>
          <a:sx n="32" d="100"/>
          <a:sy n="32" d="100"/>
        </p:scale>
        <p:origin x="1800" y="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4DCD4-E988-4EB1-AE14-1A1642186461}" type="datetimeFigureOut">
              <a:rPr lang="en-GB" smtClean="0"/>
              <a:t>30/04/2026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05981B-3556-4808-99F4-F50CA02437A7}" type="slidenum">
              <a:rPr lang="en-GB" smtClean="0"/>
              <a:t>‹#›</a:t>
            </a:fld>
            <a:endParaRPr lang="en-GB"/>
          </a:p>
        </p:txBody>
      </p:sp>
    </p:spTree>
    <p:extLst>
      <p:ext uri="{BB962C8B-B14F-4D97-AF65-F5344CB8AC3E}">
        <p14:creationId xmlns:p14="http://schemas.microsoft.com/office/powerpoint/2010/main" val="740108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05981B-3556-4808-99F4-F50CA02437A7}" type="slidenum">
              <a:rPr lang="en-GB" smtClean="0"/>
              <a:t>1</a:t>
            </a:fld>
            <a:endParaRPr lang="en-GB"/>
          </a:p>
        </p:txBody>
      </p:sp>
    </p:spTree>
    <p:extLst>
      <p:ext uri="{BB962C8B-B14F-4D97-AF65-F5344CB8AC3E}">
        <p14:creationId xmlns:p14="http://schemas.microsoft.com/office/powerpoint/2010/main" val="1601430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about acronyms:</a:t>
            </a:r>
          </a:p>
          <a:p>
            <a:r>
              <a:rPr lang="en-GB" dirty="0"/>
              <a:t>FAB- fight against blinds</a:t>
            </a:r>
          </a:p>
          <a:p>
            <a:r>
              <a:rPr lang="en-GB" dirty="0"/>
              <a:t>CYP- children and young people </a:t>
            </a:r>
          </a:p>
          <a:p>
            <a:r>
              <a:rPr lang="en-GB" dirty="0"/>
              <a:t>VI- visual impairment </a:t>
            </a:r>
          </a:p>
          <a:p>
            <a:endParaRPr lang="en-GB" dirty="0"/>
          </a:p>
        </p:txBody>
      </p:sp>
      <p:sp>
        <p:nvSpPr>
          <p:cNvPr id="4" name="Slide Number Placeholder 3"/>
          <p:cNvSpPr>
            <a:spLocks noGrp="1"/>
          </p:cNvSpPr>
          <p:nvPr>
            <p:ph type="sldNum" sz="quarter" idx="5"/>
          </p:nvPr>
        </p:nvSpPr>
        <p:spPr/>
        <p:txBody>
          <a:bodyPr/>
          <a:lstStyle/>
          <a:p>
            <a:fld id="{F205981B-3556-4808-99F4-F50CA02437A7}" type="slidenum">
              <a:rPr lang="en-GB" smtClean="0"/>
              <a:t>2</a:t>
            </a:fld>
            <a:endParaRPr lang="en-GB" dirty="0"/>
          </a:p>
        </p:txBody>
      </p:sp>
    </p:spTree>
    <p:extLst>
      <p:ext uri="{BB962C8B-B14F-4D97-AF65-F5344CB8AC3E}">
        <p14:creationId xmlns:p14="http://schemas.microsoft.com/office/powerpoint/2010/main" val="2016805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dirty="0">
                <a:solidFill>
                  <a:schemeClr val="bg1"/>
                </a:solidFill>
              </a:rPr>
              <a:t>Bristol Eye Hospital , Leeds Children’s Hospital , Addenbrooke’s Hospital, Cambridge , Southampton General Hospital , Great Ormond Street Hospital , Oxford Eye Hospital , Musgrove Park Hospital, Taunton</a:t>
            </a:r>
            <a:endParaRPr lang="en-US" sz="1200" dirty="0">
              <a:solidFill>
                <a:schemeClr val="bg1"/>
              </a:solidFill>
            </a:endParaRPr>
          </a:p>
          <a:p>
            <a:endParaRPr lang="en-GB" dirty="0"/>
          </a:p>
        </p:txBody>
      </p:sp>
      <p:sp>
        <p:nvSpPr>
          <p:cNvPr id="4" name="Slide Number Placeholder 3"/>
          <p:cNvSpPr>
            <a:spLocks noGrp="1"/>
          </p:cNvSpPr>
          <p:nvPr>
            <p:ph type="sldNum" sz="quarter" idx="5"/>
          </p:nvPr>
        </p:nvSpPr>
        <p:spPr/>
        <p:txBody>
          <a:bodyPr/>
          <a:lstStyle/>
          <a:p>
            <a:fld id="{F205981B-3556-4808-99F4-F50CA02437A7}" type="slidenum">
              <a:rPr lang="en-GB" smtClean="0"/>
              <a:t>3</a:t>
            </a:fld>
            <a:endParaRPr lang="en-GB"/>
          </a:p>
        </p:txBody>
      </p:sp>
    </p:spTree>
    <p:extLst>
      <p:ext uri="{BB962C8B-B14F-4D97-AF65-F5344CB8AC3E}">
        <p14:creationId xmlns:p14="http://schemas.microsoft.com/office/powerpoint/2010/main" val="2373109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05981B-3556-4808-99F4-F50CA02437A7}" type="slidenum">
              <a:rPr lang="en-GB" smtClean="0"/>
              <a:t>4</a:t>
            </a:fld>
            <a:endParaRPr lang="en-GB" dirty="0"/>
          </a:p>
        </p:txBody>
      </p:sp>
    </p:spTree>
    <p:extLst>
      <p:ext uri="{BB962C8B-B14F-4D97-AF65-F5344CB8AC3E}">
        <p14:creationId xmlns:p14="http://schemas.microsoft.com/office/powerpoint/2010/main" val="2336591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05981B-3556-4808-99F4-F50CA02437A7}" type="slidenum">
              <a:rPr lang="en-GB" smtClean="0"/>
              <a:t>5</a:t>
            </a:fld>
            <a:endParaRPr lang="en-GB"/>
          </a:p>
        </p:txBody>
      </p:sp>
    </p:spTree>
    <p:extLst>
      <p:ext uri="{BB962C8B-B14F-4D97-AF65-F5344CB8AC3E}">
        <p14:creationId xmlns:p14="http://schemas.microsoft.com/office/powerpoint/2010/main" val="283393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05CF9-E828-F45D-2430-0DFAA0913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8AC70-B07C-0323-9AB4-3115118AA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75C696-EDE5-2C89-4B29-B7CB3CA62E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BD41CF2-D206-B6C9-7785-200CA3ECCD35}"/>
              </a:ext>
            </a:extLst>
          </p:cNvPr>
          <p:cNvSpPr>
            <a:spLocks noGrp="1"/>
          </p:cNvSpPr>
          <p:nvPr>
            <p:ph type="sldNum" sz="quarter" idx="5"/>
          </p:nvPr>
        </p:nvSpPr>
        <p:spPr/>
        <p:txBody>
          <a:bodyPr/>
          <a:lstStyle/>
          <a:p>
            <a:fld id="{F205981B-3556-4808-99F4-F50CA02437A7}" type="slidenum">
              <a:rPr lang="en-GB" smtClean="0"/>
              <a:t>6</a:t>
            </a:fld>
            <a:endParaRPr lang="en-GB" dirty="0"/>
          </a:p>
        </p:txBody>
      </p:sp>
    </p:spTree>
    <p:extLst>
      <p:ext uri="{BB962C8B-B14F-4D97-AF65-F5344CB8AC3E}">
        <p14:creationId xmlns:p14="http://schemas.microsoft.com/office/powerpoint/2010/main" val="1869317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3D87F-5CEF-191C-C434-E98AAC086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6BBE52-CA36-F2DE-C74F-77F98464EC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22191-A047-5797-1360-CFC56DC9D8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4F46A7-A50D-8EC1-2154-FD48652DE380}"/>
              </a:ext>
            </a:extLst>
          </p:cNvPr>
          <p:cNvSpPr>
            <a:spLocks noGrp="1"/>
          </p:cNvSpPr>
          <p:nvPr>
            <p:ph type="sldNum" sz="quarter" idx="5"/>
          </p:nvPr>
        </p:nvSpPr>
        <p:spPr/>
        <p:txBody>
          <a:bodyPr/>
          <a:lstStyle/>
          <a:p>
            <a:fld id="{F205981B-3556-4808-99F4-F50CA02437A7}" type="slidenum">
              <a:rPr lang="en-GB" smtClean="0"/>
              <a:t>7</a:t>
            </a:fld>
            <a:endParaRPr lang="en-GB"/>
          </a:p>
        </p:txBody>
      </p:sp>
    </p:spTree>
    <p:extLst>
      <p:ext uri="{BB962C8B-B14F-4D97-AF65-F5344CB8AC3E}">
        <p14:creationId xmlns:p14="http://schemas.microsoft.com/office/powerpoint/2010/main" val="3479598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7EC28-8B3F-01D5-DB95-B36DADF40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C253A-8691-63BC-FB7F-031503C941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ECE85C-8C7C-B44C-C49E-A892C5A57D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3E86EB-86C6-EAE3-1987-FEC7E0E2F556}"/>
              </a:ext>
            </a:extLst>
          </p:cNvPr>
          <p:cNvSpPr>
            <a:spLocks noGrp="1"/>
          </p:cNvSpPr>
          <p:nvPr>
            <p:ph type="sldNum" sz="quarter" idx="5"/>
          </p:nvPr>
        </p:nvSpPr>
        <p:spPr/>
        <p:txBody>
          <a:bodyPr/>
          <a:lstStyle/>
          <a:p>
            <a:fld id="{F205981B-3556-4808-99F4-F50CA02437A7}" type="slidenum">
              <a:rPr lang="en-GB" smtClean="0"/>
              <a:t>8</a:t>
            </a:fld>
            <a:endParaRPr lang="en-GB"/>
          </a:p>
        </p:txBody>
      </p:sp>
    </p:spTree>
    <p:extLst>
      <p:ext uri="{BB962C8B-B14F-4D97-AF65-F5344CB8AC3E}">
        <p14:creationId xmlns:p14="http://schemas.microsoft.com/office/powerpoint/2010/main" val="3784810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3DE39-951B-7574-9F3A-1DC04C4B7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B95AEF-AC9D-81E4-E637-DED081945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26AE71-BDD5-46A9-D897-07B01100D56D}"/>
              </a:ext>
            </a:extLst>
          </p:cNvPr>
          <p:cNvSpPr>
            <a:spLocks noGrp="1"/>
          </p:cNvSpPr>
          <p:nvPr>
            <p:ph type="body" idx="1"/>
          </p:nvPr>
        </p:nvSpPr>
        <p:spPr/>
        <p:txBody>
          <a:bodyPr/>
          <a:lstStyle/>
          <a:p>
            <a:pPr marL="171450" indent="-171450">
              <a:buFontTx/>
              <a:buChar char="-"/>
            </a:pPr>
            <a:endParaRPr lang="en-US" sz="1200" i="1" dirty="0">
              <a:solidFill>
                <a:srgbClr val="18375D"/>
              </a:solidFill>
              <a:latin typeface="TT Ramillas Italics"/>
              <a:sym typeface="TT Ramillas Italics"/>
            </a:endParaRPr>
          </a:p>
        </p:txBody>
      </p:sp>
      <p:sp>
        <p:nvSpPr>
          <p:cNvPr id="4" name="Slide Number Placeholder 3">
            <a:extLst>
              <a:ext uri="{FF2B5EF4-FFF2-40B4-BE49-F238E27FC236}">
                <a16:creationId xmlns:a16="http://schemas.microsoft.com/office/drawing/2014/main" id="{A91A1A86-0E07-1F27-CFFD-F25D253A007F}"/>
              </a:ext>
            </a:extLst>
          </p:cNvPr>
          <p:cNvSpPr>
            <a:spLocks noGrp="1"/>
          </p:cNvSpPr>
          <p:nvPr>
            <p:ph type="sldNum" sz="quarter" idx="5"/>
          </p:nvPr>
        </p:nvSpPr>
        <p:spPr/>
        <p:txBody>
          <a:bodyPr/>
          <a:lstStyle/>
          <a:p>
            <a:fld id="{F205981B-3556-4808-99F4-F50CA02437A7}" type="slidenum">
              <a:rPr lang="en-GB" smtClean="0"/>
              <a:t>9</a:t>
            </a:fld>
            <a:endParaRPr lang="en-GB"/>
          </a:p>
        </p:txBody>
      </p:sp>
    </p:spTree>
    <p:extLst>
      <p:ext uri="{BB962C8B-B14F-4D97-AF65-F5344CB8AC3E}">
        <p14:creationId xmlns:p14="http://schemas.microsoft.com/office/powerpoint/2010/main" val="2523828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009C0-0451-8F08-693B-B5B282C82B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5E566B-6C67-12AB-C355-787D177979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C1F13-7FC8-F289-8A50-8E3131BA0AC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9AF8166-FE79-FD16-ADA4-64F9DA55F4CD}"/>
              </a:ext>
            </a:extLst>
          </p:cNvPr>
          <p:cNvSpPr>
            <a:spLocks noGrp="1"/>
          </p:cNvSpPr>
          <p:nvPr>
            <p:ph type="sldNum" sz="quarter" idx="5"/>
          </p:nvPr>
        </p:nvSpPr>
        <p:spPr/>
        <p:txBody>
          <a:bodyPr/>
          <a:lstStyle/>
          <a:p>
            <a:fld id="{F205981B-3556-4808-99F4-F50CA02437A7}" type="slidenum">
              <a:rPr lang="en-GB" smtClean="0"/>
              <a:t>10</a:t>
            </a:fld>
            <a:endParaRPr lang="en-GB"/>
          </a:p>
        </p:txBody>
      </p:sp>
    </p:spTree>
    <p:extLst>
      <p:ext uri="{BB962C8B-B14F-4D97-AF65-F5344CB8AC3E}">
        <p14:creationId xmlns:p14="http://schemas.microsoft.com/office/powerpoint/2010/main" val="2165714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F205981B-3556-4808-99F4-F50CA02437A7}" type="slidenum">
              <a:rPr lang="en-GB" smtClean="0"/>
              <a:t>11</a:t>
            </a:fld>
            <a:endParaRPr lang="en-GB" dirty="0"/>
          </a:p>
        </p:txBody>
      </p:sp>
    </p:spTree>
    <p:extLst>
      <p:ext uri="{BB962C8B-B14F-4D97-AF65-F5344CB8AC3E}">
        <p14:creationId xmlns:p14="http://schemas.microsoft.com/office/powerpoint/2010/main" val="744792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205981B-3556-4808-99F4-F50CA02437A7}" type="slidenum">
              <a:rPr lang="en-GB" smtClean="0"/>
              <a:t>12</a:t>
            </a:fld>
            <a:endParaRPr lang="en-GB"/>
          </a:p>
        </p:txBody>
      </p:sp>
    </p:spTree>
    <p:extLst>
      <p:ext uri="{BB962C8B-B14F-4D97-AF65-F5344CB8AC3E}">
        <p14:creationId xmlns:p14="http://schemas.microsoft.com/office/powerpoint/2010/main" val="3469161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40E94-5E29-6CB8-C553-2060AF8117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04536-6CF3-A692-20CB-727270D222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D512CE-6DEC-F7AF-97DF-962199772D94}"/>
              </a:ext>
            </a:extLst>
          </p:cNvPr>
          <p:cNvSpPr>
            <a:spLocks noGrp="1"/>
          </p:cNvSpPr>
          <p:nvPr>
            <p:ph type="body" idx="1"/>
          </p:nvPr>
        </p:nvSpPr>
        <p:spPr/>
        <p:txBody>
          <a:bodyPr/>
          <a:lstStyle/>
          <a:p>
            <a:pPr marL="171450" indent="-171450">
              <a:buFontTx/>
              <a:buChar char="-"/>
            </a:pPr>
            <a:endParaRPr lang="en-GB" dirty="0"/>
          </a:p>
        </p:txBody>
      </p:sp>
      <p:sp>
        <p:nvSpPr>
          <p:cNvPr id="4" name="Slide Number Placeholder 3">
            <a:extLst>
              <a:ext uri="{FF2B5EF4-FFF2-40B4-BE49-F238E27FC236}">
                <a16:creationId xmlns:a16="http://schemas.microsoft.com/office/drawing/2014/main" id="{3DEFD9AB-0CFA-40F9-9547-B3E6A1A0569F}"/>
              </a:ext>
            </a:extLst>
          </p:cNvPr>
          <p:cNvSpPr>
            <a:spLocks noGrp="1"/>
          </p:cNvSpPr>
          <p:nvPr>
            <p:ph type="sldNum" sz="quarter" idx="5"/>
          </p:nvPr>
        </p:nvSpPr>
        <p:spPr/>
        <p:txBody>
          <a:bodyPr/>
          <a:lstStyle/>
          <a:p>
            <a:fld id="{F205981B-3556-4808-99F4-F50CA02437A7}" type="slidenum">
              <a:rPr lang="en-GB" smtClean="0"/>
              <a:t>13</a:t>
            </a:fld>
            <a:endParaRPr lang="en-GB" dirty="0"/>
          </a:p>
        </p:txBody>
      </p:sp>
    </p:spTree>
    <p:extLst>
      <p:ext uri="{BB962C8B-B14F-4D97-AF65-F5344CB8AC3E}">
        <p14:creationId xmlns:p14="http://schemas.microsoft.com/office/powerpoint/2010/main" val="2051532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9707F-4DE4-6AC2-EFEA-E7DF52CAD0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350216-0BB7-3981-5627-250E361117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6D6C8-1233-9E30-69E2-265AC1083072}"/>
              </a:ext>
            </a:extLst>
          </p:cNvPr>
          <p:cNvSpPr>
            <a:spLocks noGrp="1"/>
          </p:cNvSpPr>
          <p:nvPr>
            <p:ph type="body" idx="1"/>
          </p:nvPr>
        </p:nvSpPr>
        <p:spPr/>
        <p:txBody>
          <a:bodyPr/>
          <a:lstStyle/>
          <a:p>
            <a:pPr marL="171450" indent="-171450">
              <a:buFontTx/>
              <a:buChar char="-"/>
            </a:pPr>
            <a:endParaRPr lang="en-GB" dirty="0"/>
          </a:p>
        </p:txBody>
      </p:sp>
      <p:sp>
        <p:nvSpPr>
          <p:cNvPr id="4" name="Slide Number Placeholder 3">
            <a:extLst>
              <a:ext uri="{FF2B5EF4-FFF2-40B4-BE49-F238E27FC236}">
                <a16:creationId xmlns:a16="http://schemas.microsoft.com/office/drawing/2014/main" id="{DF662D92-0DBC-5A4B-A5B1-5D8759082122}"/>
              </a:ext>
            </a:extLst>
          </p:cNvPr>
          <p:cNvSpPr>
            <a:spLocks noGrp="1"/>
          </p:cNvSpPr>
          <p:nvPr>
            <p:ph type="sldNum" sz="quarter" idx="5"/>
          </p:nvPr>
        </p:nvSpPr>
        <p:spPr/>
        <p:txBody>
          <a:bodyPr/>
          <a:lstStyle/>
          <a:p>
            <a:fld id="{F205981B-3556-4808-99F4-F50CA02437A7}" type="slidenum">
              <a:rPr lang="en-GB" smtClean="0"/>
              <a:t>14</a:t>
            </a:fld>
            <a:endParaRPr lang="en-GB" dirty="0"/>
          </a:p>
        </p:txBody>
      </p:sp>
    </p:spTree>
    <p:extLst>
      <p:ext uri="{BB962C8B-B14F-4D97-AF65-F5344CB8AC3E}">
        <p14:creationId xmlns:p14="http://schemas.microsoft.com/office/powerpoint/2010/main" val="2738631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A0AA1-B126-226A-2F28-0FECE4CFA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A3E350-F4CF-02A2-E2ED-9CC9D2582A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4A26B4-279D-E1B1-03B6-536BE268D25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a:p>
        </p:txBody>
      </p:sp>
      <p:sp>
        <p:nvSpPr>
          <p:cNvPr id="4" name="Slide Number Placeholder 3">
            <a:extLst>
              <a:ext uri="{FF2B5EF4-FFF2-40B4-BE49-F238E27FC236}">
                <a16:creationId xmlns:a16="http://schemas.microsoft.com/office/drawing/2014/main" id="{F4D4F5F5-5F5C-6312-8841-A12C53A64A78}"/>
              </a:ext>
            </a:extLst>
          </p:cNvPr>
          <p:cNvSpPr>
            <a:spLocks noGrp="1"/>
          </p:cNvSpPr>
          <p:nvPr>
            <p:ph type="sldNum" sz="quarter" idx="5"/>
          </p:nvPr>
        </p:nvSpPr>
        <p:spPr/>
        <p:txBody>
          <a:bodyPr/>
          <a:lstStyle/>
          <a:p>
            <a:fld id="{F205981B-3556-4808-99F4-F50CA02437A7}" type="slidenum">
              <a:rPr lang="en-GB" smtClean="0"/>
              <a:t>15</a:t>
            </a:fld>
            <a:endParaRPr lang="en-GB" dirty="0"/>
          </a:p>
        </p:txBody>
      </p:sp>
    </p:spTree>
    <p:extLst>
      <p:ext uri="{BB962C8B-B14F-4D97-AF65-F5344CB8AC3E}">
        <p14:creationId xmlns:p14="http://schemas.microsoft.com/office/powerpoint/2010/main" val="2211540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564B4-9701-D866-DE24-744089E46D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D4DB36-926B-469C-8C08-F7D52F59A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4BE80F-67EA-4396-7203-EBC21B3D18E4}"/>
              </a:ext>
            </a:extLst>
          </p:cNvPr>
          <p:cNvSpPr>
            <a:spLocks noGrp="1"/>
          </p:cNvSpPr>
          <p:nvPr>
            <p:ph type="body" idx="1"/>
          </p:nvPr>
        </p:nvSpPr>
        <p:spPr/>
        <p:txBody>
          <a:bodyPr/>
          <a:lstStyle/>
          <a:p>
            <a:pPr lvl="1"/>
            <a:r>
              <a:rPr lang="en-GB" dirty="0"/>
              <a:t>Low mood- changes in sleep, appetite, motivation, difficulty concentrating, loss of interest, feeling hopeless, suicidal thoughts or self-harm</a:t>
            </a:r>
          </a:p>
          <a:p>
            <a:pPr lvl="1"/>
            <a:r>
              <a:rPr lang="en-GB" dirty="0"/>
              <a:t>Anxiety- changes in sleep, restless/on edge, avoidance of things/situations, difficult concentrating </a:t>
            </a:r>
          </a:p>
          <a:p>
            <a:pPr lvl="1"/>
            <a:endParaRPr lang="en-GB" dirty="0"/>
          </a:p>
          <a:p>
            <a:pPr lvl="1"/>
            <a:endParaRPr lang="en-GB" dirty="0"/>
          </a:p>
          <a:p>
            <a:pPr lvl="1"/>
            <a:r>
              <a:rPr lang="en-GB" dirty="0"/>
              <a:t>What is the set up in your service to discuss when you have concerns about a young person? </a:t>
            </a:r>
          </a:p>
          <a:p>
            <a:pPr lvl="1"/>
            <a:r>
              <a:rPr lang="en-GB" dirty="0"/>
              <a:t>Listen to that professional instinct</a:t>
            </a:r>
          </a:p>
          <a:p>
            <a:pPr marL="0" indent="0">
              <a:buFontTx/>
              <a:buNone/>
            </a:pPr>
            <a:endParaRPr lang="en-GB" dirty="0"/>
          </a:p>
          <a:p>
            <a:pPr marL="0" indent="0">
              <a:buFontTx/>
              <a:buNone/>
            </a:pPr>
            <a:r>
              <a:rPr lang="en-GB" dirty="0"/>
              <a:t>Image: Photograph of a black signpost with six directional arrows labelled Help, Support, Advice, Guidance, Assistance, and Info against a blue sky with scattered clouds. </a:t>
            </a:r>
          </a:p>
        </p:txBody>
      </p:sp>
      <p:sp>
        <p:nvSpPr>
          <p:cNvPr id="4" name="Slide Number Placeholder 3">
            <a:extLst>
              <a:ext uri="{FF2B5EF4-FFF2-40B4-BE49-F238E27FC236}">
                <a16:creationId xmlns:a16="http://schemas.microsoft.com/office/drawing/2014/main" id="{2731B5BD-5ADD-8284-F9E3-007B23756975}"/>
              </a:ext>
            </a:extLst>
          </p:cNvPr>
          <p:cNvSpPr>
            <a:spLocks noGrp="1"/>
          </p:cNvSpPr>
          <p:nvPr>
            <p:ph type="sldNum" sz="quarter" idx="5"/>
          </p:nvPr>
        </p:nvSpPr>
        <p:spPr/>
        <p:txBody>
          <a:bodyPr/>
          <a:lstStyle/>
          <a:p>
            <a:fld id="{F205981B-3556-4808-99F4-F50CA02437A7}" type="slidenum">
              <a:rPr lang="en-GB" smtClean="0"/>
              <a:t>16</a:t>
            </a:fld>
            <a:endParaRPr lang="en-GB" dirty="0"/>
          </a:p>
        </p:txBody>
      </p:sp>
    </p:spTree>
    <p:extLst>
      <p:ext uri="{BB962C8B-B14F-4D97-AF65-F5344CB8AC3E}">
        <p14:creationId xmlns:p14="http://schemas.microsoft.com/office/powerpoint/2010/main" val="3510984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A9F1-3B96-E1E2-1484-B040A83A0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FBB8D-255F-BF4D-D1BD-9353F8A61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6E73B8-3F5D-4C74-5791-D68082374B93}"/>
              </a:ext>
            </a:extLst>
          </p:cNvPr>
          <p:cNvSpPr>
            <a:spLocks noGrp="1"/>
          </p:cNvSpPr>
          <p:nvPr>
            <p:ph type="body" idx="1"/>
          </p:nvPr>
        </p:nvSpPr>
        <p:spPr/>
        <p:txBody>
          <a:bodyPr/>
          <a:lstStyle/>
          <a:p>
            <a:pPr marL="171450" indent="-171450">
              <a:buFontTx/>
              <a:buChar char="-"/>
            </a:pPr>
            <a:endParaRPr lang="en-GB" dirty="0"/>
          </a:p>
        </p:txBody>
      </p:sp>
      <p:sp>
        <p:nvSpPr>
          <p:cNvPr id="4" name="Slide Number Placeholder 3">
            <a:extLst>
              <a:ext uri="{FF2B5EF4-FFF2-40B4-BE49-F238E27FC236}">
                <a16:creationId xmlns:a16="http://schemas.microsoft.com/office/drawing/2014/main" id="{3AA02BEF-EC53-8EDB-3DD4-3E8F81F4D9FD}"/>
              </a:ext>
            </a:extLst>
          </p:cNvPr>
          <p:cNvSpPr>
            <a:spLocks noGrp="1"/>
          </p:cNvSpPr>
          <p:nvPr>
            <p:ph type="sldNum" sz="quarter" idx="5"/>
          </p:nvPr>
        </p:nvSpPr>
        <p:spPr/>
        <p:txBody>
          <a:bodyPr/>
          <a:lstStyle/>
          <a:p>
            <a:fld id="{F205981B-3556-4808-99F4-F50CA02437A7}" type="slidenum">
              <a:rPr lang="en-GB" smtClean="0"/>
              <a:t>17</a:t>
            </a:fld>
            <a:endParaRPr lang="en-GB" dirty="0"/>
          </a:p>
        </p:txBody>
      </p:sp>
    </p:spTree>
    <p:extLst>
      <p:ext uri="{BB962C8B-B14F-4D97-AF65-F5344CB8AC3E}">
        <p14:creationId xmlns:p14="http://schemas.microsoft.com/office/powerpoint/2010/main" val="545759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7A90E7-C1B7-44AD-9B34-198E345D1D3C}"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1392173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7A90E7-C1B7-44AD-9B34-198E345D1D3C}"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4261869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7A90E7-C1B7-44AD-9B34-198E345D1D3C}"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1604903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7A90E7-C1B7-44AD-9B34-198E345D1D3C}"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3965863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7A90E7-C1B7-44AD-9B34-198E345D1D3C}" type="datetimeFigureOut">
              <a:rPr lang="en-GB" smtClean="0"/>
              <a:t>30/04/2026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4233110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7A90E7-C1B7-44AD-9B34-198E345D1D3C}"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1964492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7A90E7-C1B7-44AD-9B34-198E345D1D3C}"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1297764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7A90E7-C1B7-44AD-9B34-198E345D1D3C}"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3406948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7A90E7-C1B7-44AD-9B34-198E345D1D3C}"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383584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7A90E7-C1B7-44AD-9B34-198E345D1D3C}"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1638476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7A90E7-C1B7-44AD-9B34-198E345D1D3C}"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6B4590-FE42-4289-9709-89646DD9C8EF}" type="slidenum">
              <a:rPr lang="en-GB" smtClean="0"/>
              <a:t>‹#›</a:t>
            </a:fld>
            <a:endParaRPr lang="en-GB"/>
          </a:p>
        </p:txBody>
      </p:sp>
    </p:spTree>
    <p:extLst>
      <p:ext uri="{BB962C8B-B14F-4D97-AF65-F5344CB8AC3E}">
        <p14:creationId xmlns:p14="http://schemas.microsoft.com/office/powerpoint/2010/main" val="3826821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7A90E7-C1B7-44AD-9B34-198E345D1D3C}" type="datetimeFigureOut">
              <a:rPr lang="en-GB" smtClean="0"/>
              <a:t>30/04/2026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6B4590-FE42-4289-9709-89646DD9C8EF}" type="slidenum">
              <a:rPr lang="en-GB" smtClean="0"/>
              <a:t>‹#›</a:t>
            </a:fld>
            <a:endParaRPr lang="en-GB"/>
          </a:p>
        </p:txBody>
      </p:sp>
    </p:spTree>
    <p:extLst>
      <p:ext uri="{BB962C8B-B14F-4D97-AF65-F5344CB8AC3E}">
        <p14:creationId xmlns:p14="http://schemas.microsoft.com/office/powerpoint/2010/main" val="12845214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fightagainstblindness.org/Groups/406552/Podcasts.aspx" TargetMode="External"/><Relationship Id="rId2" Type="http://schemas.openxmlformats.org/officeDocument/2006/relationships/hyperlink" Target="https://doi.org/10.1177/02646196241305553" TargetMode="External"/><Relationship Id="rId1" Type="http://schemas.openxmlformats.org/officeDocument/2006/relationships/slideLayout" Target="../slideLayouts/slideLayout2.xml"/><Relationship Id="rId5" Type="http://schemas.openxmlformats.org/officeDocument/2006/relationships/hyperlink" Target="https://medicalneedsinschools.co.uk/courses/visual-impairment-psychological-factors/" TargetMode="External"/><Relationship Id="rId4" Type="http://schemas.openxmlformats.org/officeDocument/2006/relationships/hyperlink" Target="https://media.rnib.org.uk/documents/APDF-SV230702_Tough_Talks-v0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1F4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F0FF-9F7D-6F27-850E-297C7726D21A}"/>
              </a:ext>
            </a:extLst>
          </p:cNvPr>
          <p:cNvSpPr>
            <a:spLocks noGrp="1"/>
          </p:cNvSpPr>
          <p:nvPr>
            <p:ph type="ctrTitle"/>
          </p:nvPr>
        </p:nvSpPr>
        <p:spPr>
          <a:xfrm>
            <a:off x="126124" y="1677265"/>
            <a:ext cx="11939751" cy="2387600"/>
          </a:xfrm>
        </p:spPr>
        <p:txBody>
          <a:bodyPr>
            <a:normAutofit/>
          </a:bodyPr>
          <a:lstStyle/>
          <a:p>
            <a:r>
              <a:rPr lang="en-GB" dirty="0">
                <a:solidFill>
                  <a:schemeClr val="bg2"/>
                </a:solidFill>
              </a:rPr>
              <a:t>Psychological Support for Children &amp; Young People with Vision Impairment</a:t>
            </a:r>
          </a:p>
        </p:txBody>
      </p:sp>
      <p:sp>
        <p:nvSpPr>
          <p:cNvPr id="3" name="Subtitle 2">
            <a:extLst>
              <a:ext uri="{FF2B5EF4-FFF2-40B4-BE49-F238E27FC236}">
                <a16:creationId xmlns:a16="http://schemas.microsoft.com/office/drawing/2014/main" id="{DD99E07B-AAA2-73A4-8626-D4F8F21A5D7D}"/>
              </a:ext>
            </a:extLst>
          </p:cNvPr>
          <p:cNvSpPr>
            <a:spLocks noGrp="1"/>
          </p:cNvSpPr>
          <p:nvPr>
            <p:ph type="subTitle" idx="1"/>
          </p:nvPr>
        </p:nvSpPr>
        <p:spPr>
          <a:xfrm>
            <a:off x="1524000" y="4369635"/>
            <a:ext cx="9144000" cy="1127960"/>
          </a:xfrm>
        </p:spPr>
        <p:txBody>
          <a:bodyPr>
            <a:normAutofit fontScale="85000" lnSpcReduction="20000"/>
          </a:bodyPr>
          <a:lstStyle/>
          <a:p>
            <a:r>
              <a:rPr lang="en-GB" sz="3200" dirty="0">
                <a:solidFill>
                  <a:schemeClr val="bg2"/>
                </a:solidFill>
              </a:rPr>
              <a:t>Dr Susannah Price</a:t>
            </a:r>
          </a:p>
          <a:p>
            <a:r>
              <a:rPr lang="en-GB" sz="3200" dirty="0">
                <a:solidFill>
                  <a:schemeClr val="bg2"/>
                </a:solidFill>
              </a:rPr>
              <a:t>Specialist Clinical Psychologist, Great Ormond Street Hospital for Children</a:t>
            </a:r>
          </a:p>
        </p:txBody>
      </p:sp>
      <p:sp>
        <p:nvSpPr>
          <p:cNvPr id="5" name="Rectangle: Rounded Corners 4">
            <a:extLst>
              <a:ext uri="{FF2B5EF4-FFF2-40B4-BE49-F238E27FC236}">
                <a16:creationId xmlns:a16="http://schemas.microsoft.com/office/drawing/2014/main" id="{4CDF84EA-6EE3-CB26-4B71-6266E3EEA4CE}"/>
              </a:ext>
              <a:ext uri="{C183D7F6-B498-43B3-948B-1728B52AA6E4}">
                <adec:decorative xmlns:adec="http://schemas.microsoft.com/office/drawing/2017/decorative" val="1"/>
              </a:ext>
            </a:extLst>
          </p:cNvPr>
          <p:cNvSpPr/>
          <p:nvPr/>
        </p:nvSpPr>
        <p:spPr>
          <a:xfrm>
            <a:off x="3247697" y="220717"/>
            <a:ext cx="5612524" cy="189186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ubtitle 2">
            <a:extLst>
              <a:ext uri="{FF2B5EF4-FFF2-40B4-BE49-F238E27FC236}">
                <a16:creationId xmlns:a16="http://schemas.microsoft.com/office/drawing/2014/main" id="{7DD28179-6F75-E303-9713-042D9968C439}"/>
              </a:ext>
            </a:extLst>
          </p:cNvPr>
          <p:cNvSpPr txBox="1">
            <a:spLocks/>
          </p:cNvSpPr>
          <p:nvPr/>
        </p:nvSpPr>
        <p:spPr>
          <a:xfrm>
            <a:off x="1655379" y="6000831"/>
            <a:ext cx="9144000" cy="4421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3200" dirty="0">
                <a:solidFill>
                  <a:schemeClr val="bg2"/>
                </a:solidFill>
              </a:rPr>
              <a:t>Thanks to FAB Psychologists for slides.</a:t>
            </a:r>
          </a:p>
        </p:txBody>
      </p:sp>
      <p:pic>
        <p:nvPicPr>
          <p:cNvPr id="1026" name="Picture 2" descr="Logo featuring a circular emblem with &quot;FAB&quot; in bold white letters on a dark blue background, surrounded by concentric rings in yellow, red, and orange. Text &quot;FIGHT AGAINST BLINDNESS&quot; appears in uppercase dark blue letters to the right of the emblem.&#10;">
            <a:extLst>
              <a:ext uri="{FF2B5EF4-FFF2-40B4-BE49-F238E27FC236}">
                <a16:creationId xmlns:a16="http://schemas.microsoft.com/office/drawing/2014/main" id="{0A62D634-DD2F-9C17-BC1B-AFA452EB48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8186" y="415050"/>
            <a:ext cx="4955628" cy="1585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16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1F45"/>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6A9BE03-64C0-64B3-D4E4-407259E4D0FD}"/>
              </a:ext>
              <a:ext uri="{C183D7F6-B498-43B3-948B-1728B52AA6E4}">
                <adec:decorative xmlns:adec="http://schemas.microsoft.com/office/drawing/2017/decorative" val="1"/>
              </a:ext>
            </a:extLst>
          </p:cNvPr>
          <p:cNvSpPr/>
          <p:nvPr/>
        </p:nvSpPr>
        <p:spPr>
          <a:xfrm>
            <a:off x="1534510" y="557188"/>
            <a:ext cx="9122979" cy="11334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70A74A0-4623-60AF-3256-BFFC8223333C}"/>
              </a:ext>
            </a:extLst>
          </p:cNvPr>
          <p:cNvSpPr>
            <a:spLocks noGrp="1"/>
          </p:cNvSpPr>
          <p:nvPr>
            <p:ph type="title"/>
          </p:nvPr>
        </p:nvSpPr>
        <p:spPr>
          <a:xfrm>
            <a:off x="838200" y="557188"/>
            <a:ext cx="10515600" cy="1133499"/>
          </a:xfrm>
        </p:spPr>
        <p:txBody>
          <a:bodyPr>
            <a:normAutofit/>
          </a:bodyPr>
          <a:lstStyle/>
          <a:p>
            <a:pPr algn="ctr"/>
            <a:r>
              <a:rPr lang="en-GB" sz="5200" dirty="0"/>
              <a:t>Overview of presentation</a:t>
            </a:r>
          </a:p>
        </p:txBody>
      </p:sp>
      <p:sp>
        <p:nvSpPr>
          <p:cNvPr id="5" name="Content Placeholder 4">
            <a:extLst>
              <a:ext uri="{FF2B5EF4-FFF2-40B4-BE49-F238E27FC236}">
                <a16:creationId xmlns:a16="http://schemas.microsoft.com/office/drawing/2014/main" id="{15702353-FE1F-A289-ADCF-DF3B83E5F1CC}"/>
              </a:ext>
            </a:extLst>
          </p:cNvPr>
          <p:cNvSpPr>
            <a:spLocks noGrp="1"/>
          </p:cNvSpPr>
          <p:nvPr>
            <p:ph idx="1"/>
          </p:nvPr>
        </p:nvSpPr>
        <p:spPr/>
        <p:txBody>
          <a:bodyPr anchor="ctr">
            <a:normAutofit/>
          </a:bodyPr>
          <a:lstStyle/>
          <a:p>
            <a:pPr lvl="0"/>
            <a:r>
              <a:rPr lang="en-GB" sz="3200" dirty="0">
                <a:solidFill>
                  <a:schemeClr val="bg2"/>
                </a:solidFill>
              </a:rPr>
              <a:t>Introduction to Fight Against Blindness charity</a:t>
            </a:r>
          </a:p>
          <a:p>
            <a:pPr lvl="0"/>
            <a:r>
              <a:rPr lang="en-GB" sz="3200" dirty="0">
                <a:solidFill>
                  <a:schemeClr val="bg2"/>
                </a:solidFill>
              </a:rPr>
              <a:t>Landscape of psychological services</a:t>
            </a:r>
          </a:p>
          <a:p>
            <a:pPr lvl="0"/>
            <a:r>
              <a:rPr lang="en-GB" sz="3200" dirty="0">
                <a:solidFill>
                  <a:schemeClr val="bg2"/>
                </a:solidFill>
              </a:rPr>
              <a:t>Evidence base for psychological support </a:t>
            </a:r>
          </a:p>
          <a:p>
            <a:pPr lvl="0"/>
            <a:r>
              <a:rPr lang="en-GB" sz="3200" dirty="0">
                <a:solidFill>
                  <a:schemeClr val="bg2"/>
                </a:solidFill>
              </a:rPr>
              <a:t>Key psychological principles and strategies </a:t>
            </a:r>
          </a:p>
          <a:p>
            <a:pPr lvl="0"/>
            <a:r>
              <a:rPr lang="en-GB" sz="3200" dirty="0">
                <a:solidFill>
                  <a:schemeClr val="bg2"/>
                </a:solidFill>
              </a:rPr>
              <a:t>Questions</a:t>
            </a:r>
          </a:p>
        </p:txBody>
      </p:sp>
    </p:spTree>
    <p:extLst>
      <p:ext uri="{BB962C8B-B14F-4D97-AF65-F5344CB8AC3E}">
        <p14:creationId xmlns:p14="http://schemas.microsoft.com/office/powerpoint/2010/main" val="111240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81F45"/>
        </a:solidFill>
        <a:effectLst/>
      </p:bgPr>
    </p:bg>
    <p:spTree>
      <p:nvGrpSpPr>
        <p:cNvPr id="1" name="">
          <a:extLst>
            <a:ext uri="{FF2B5EF4-FFF2-40B4-BE49-F238E27FC236}">
              <a16:creationId xmlns:a16="http://schemas.microsoft.com/office/drawing/2014/main" id="{33B50E70-F836-2BFE-926B-D90D603B8831}"/>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E2C9DDA-DD46-C64C-7AB1-07B11BA55C68}"/>
              </a:ext>
              <a:ext uri="{C183D7F6-B498-43B3-948B-1728B52AA6E4}">
                <adec:decorative xmlns:adec="http://schemas.microsoft.com/office/drawing/2017/decorative" val="1"/>
              </a:ext>
            </a:extLst>
          </p:cNvPr>
          <p:cNvSpPr/>
          <p:nvPr/>
        </p:nvSpPr>
        <p:spPr>
          <a:xfrm>
            <a:off x="3289738" y="171839"/>
            <a:ext cx="5612524" cy="1755227"/>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a:extLst>
              <a:ext uri="{FF2B5EF4-FFF2-40B4-BE49-F238E27FC236}">
                <a16:creationId xmlns:a16="http://schemas.microsoft.com/office/drawing/2014/main" id="{D8972181-D9E0-002D-800C-E0011084B90C}"/>
              </a:ext>
            </a:extLst>
          </p:cNvPr>
          <p:cNvSpPr txBox="1">
            <a:spLocks noGrp="1"/>
          </p:cNvSpPr>
          <p:nvPr>
            <p:ph type="title" idx="4294967295"/>
          </p:nvPr>
        </p:nvSpPr>
        <p:spPr>
          <a:xfrm>
            <a:off x="5167150" y="433070"/>
            <a:ext cx="3388272"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dirty="0">
                <a:ln>
                  <a:noFill/>
                </a:ln>
                <a:solidFill>
                  <a:srgbClr val="181F45"/>
                </a:solidFill>
                <a:effectLst/>
                <a:uLnTx/>
                <a:uFillTx/>
                <a:latin typeface="+mj-lt"/>
                <a:ea typeface="+mj-ea"/>
                <a:cs typeface="+mj-cs"/>
              </a:rPr>
              <a:t>Fight Against Blindness</a:t>
            </a:r>
          </a:p>
        </p:txBody>
      </p:sp>
      <p:sp>
        <p:nvSpPr>
          <p:cNvPr id="8" name="Content Placeholder 6">
            <a:extLst>
              <a:ext uri="{FF2B5EF4-FFF2-40B4-BE49-F238E27FC236}">
                <a16:creationId xmlns:a16="http://schemas.microsoft.com/office/drawing/2014/main" id="{A03A2CA5-92C4-5558-8985-176BC7F5467E}"/>
              </a:ext>
            </a:extLst>
          </p:cNvPr>
          <p:cNvSpPr txBox="1">
            <a:spLocks/>
          </p:cNvSpPr>
          <p:nvPr/>
        </p:nvSpPr>
        <p:spPr>
          <a:xfrm>
            <a:off x="228600" y="1927066"/>
            <a:ext cx="5758544" cy="420159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a:solidFill>
                  <a:schemeClr val="bg1"/>
                </a:solidFill>
              </a:rPr>
              <a:t>Charity organisation who fund NHS Clinical Psychologists to work with CYP with visual impairment and eye conditions.</a:t>
            </a:r>
          </a:p>
          <a:p>
            <a:pPr marL="0" indent="0" algn="ctr">
              <a:buNone/>
            </a:pPr>
            <a:endParaRPr lang="en-GB" sz="3200" dirty="0">
              <a:solidFill>
                <a:schemeClr val="bg1"/>
              </a:solidFill>
            </a:endParaRPr>
          </a:p>
          <a:p>
            <a:pPr marL="0" indent="0" algn="ctr">
              <a:buNone/>
            </a:pPr>
            <a:r>
              <a:rPr lang="en-GB" sz="3200" dirty="0">
                <a:solidFill>
                  <a:schemeClr val="bg1"/>
                </a:solidFill>
              </a:rPr>
              <a:t>Chairman: Clive Fisher</a:t>
            </a:r>
          </a:p>
          <a:p>
            <a:pPr marL="0" indent="0" algn="ctr">
              <a:buNone/>
            </a:pPr>
            <a:r>
              <a:rPr lang="en-GB" sz="3200" dirty="0">
                <a:solidFill>
                  <a:schemeClr val="bg1"/>
                </a:solidFill>
              </a:rPr>
              <a:t>www.fightagainstblindness.org</a:t>
            </a:r>
          </a:p>
        </p:txBody>
      </p:sp>
      <p:pic>
        <p:nvPicPr>
          <p:cNvPr id="11" name="Picture 2" descr="Logo featuring a circular emblem with &quot;FAB&quot; in bold white letters on a dark blue background, surrounded by concentric rings in yellow, red, and orange. &#10;">
            <a:extLst>
              <a:ext uri="{FF2B5EF4-FFF2-40B4-BE49-F238E27FC236}">
                <a16:creationId xmlns:a16="http://schemas.microsoft.com/office/drawing/2014/main" id="{D4879FC5-3E45-D1CD-9CBA-82D01553CD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6543"/>
          <a:stretch>
            <a:fillRect/>
          </a:stretch>
        </p:blipFill>
        <p:spPr bwMode="auto">
          <a:xfrm>
            <a:off x="3509143" y="306990"/>
            <a:ext cx="1658006" cy="15853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Map of United Kingdom and Ireland showing major cities and towns with 7 red location markers placed in Leeds, Cambridge, London, Bristol, Cardiff, Oxford and Taunton">
            <a:extLst>
              <a:ext uri="{FF2B5EF4-FFF2-40B4-BE49-F238E27FC236}">
                <a16:creationId xmlns:a16="http://schemas.microsoft.com/office/drawing/2014/main" id="{78637E37-2B95-8273-97F3-928944790755}"/>
              </a:ext>
            </a:extLst>
          </p:cNvPr>
          <p:cNvPicPr>
            <a:picLocks noChangeAspect="1"/>
          </p:cNvPicPr>
          <p:nvPr/>
        </p:nvPicPr>
        <p:blipFill>
          <a:blip r:embed="rId4"/>
          <a:srcRect l="24029" t="1793" r="11128"/>
          <a:stretch>
            <a:fillRect/>
          </a:stretch>
        </p:blipFill>
        <p:spPr>
          <a:xfrm>
            <a:off x="6795876" y="2357308"/>
            <a:ext cx="4212772" cy="3592541"/>
          </a:xfrm>
          <a:prstGeom prst="rect">
            <a:avLst/>
          </a:prstGeom>
        </p:spPr>
      </p:pic>
    </p:spTree>
    <p:extLst>
      <p:ext uri="{BB962C8B-B14F-4D97-AF65-F5344CB8AC3E}">
        <p14:creationId xmlns:p14="http://schemas.microsoft.com/office/powerpoint/2010/main" val="3624336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FE03F89C-6B77-85C6-F7B7-68556F90BE28}"/>
              </a:ext>
            </a:extLst>
          </p:cNvPr>
          <p:cNvSpPr>
            <a:spLocks noGrp="1"/>
          </p:cNvSpPr>
          <p:nvPr>
            <p:ph type="title" idx="4294967295"/>
          </p:nvPr>
        </p:nvSpPr>
        <p:spPr>
          <a:xfrm>
            <a:off x="1534510" y="365125"/>
            <a:ext cx="9122979"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chemeClr val="lt1"/>
                </a:solidFill>
                <a:effectLst/>
                <a:uLnTx/>
                <a:uFillTx/>
                <a:latin typeface="+mn-lt"/>
                <a:ea typeface="+mn-ea"/>
                <a:cs typeface="+mn-cs"/>
              </a:rPr>
              <a:t>What do FAB psychologists do?</a:t>
            </a:r>
          </a:p>
        </p:txBody>
      </p:sp>
      <p:sp>
        <p:nvSpPr>
          <p:cNvPr id="15" name="Rectangle: Rounded Corners 14">
            <a:extLst>
              <a:ext uri="{FF2B5EF4-FFF2-40B4-BE49-F238E27FC236}">
                <a16:creationId xmlns:a16="http://schemas.microsoft.com/office/drawing/2014/main" id="{D45AAF13-DB43-3CEF-C49E-05F65BF1B774}"/>
              </a:ext>
            </a:extLst>
          </p:cNvPr>
          <p:cNvSpPr/>
          <p:nvPr/>
        </p:nvSpPr>
        <p:spPr>
          <a:xfrm>
            <a:off x="5606143" y="1825625"/>
            <a:ext cx="6315214" cy="1133499"/>
          </a:xfrm>
          <a:prstGeom prst="roundRect">
            <a:avLst/>
          </a:prstGeom>
          <a:solidFill>
            <a:srgbClr val="18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Supporting CYP &amp; families directly</a:t>
            </a:r>
          </a:p>
        </p:txBody>
      </p:sp>
      <p:sp>
        <p:nvSpPr>
          <p:cNvPr id="10" name="Content Placeholder 9">
            <a:extLst>
              <a:ext uri="{FF2B5EF4-FFF2-40B4-BE49-F238E27FC236}">
                <a16:creationId xmlns:a16="http://schemas.microsoft.com/office/drawing/2014/main" id="{433E1FA5-7052-2BE2-3B9A-82EEC8E35628}"/>
              </a:ext>
            </a:extLst>
          </p:cNvPr>
          <p:cNvSpPr>
            <a:spLocks noGrp="1"/>
          </p:cNvSpPr>
          <p:nvPr>
            <p:ph sz="half" idx="2"/>
          </p:nvPr>
        </p:nvSpPr>
        <p:spPr>
          <a:xfrm>
            <a:off x="5606141" y="3005327"/>
            <a:ext cx="6315215" cy="3487548"/>
          </a:xfrm>
        </p:spPr>
        <p:txBody>
          <a:bodyPr>
            <a:normAutofit/>
          </a:bodyPr>
          <a:lstStyle/>
          <a:p>
            <a:pPr marL="0" lvl="0" indent="0">
              <a:buNone/>
            </a:pPr>
            <a:r>
              <a:rPr lang="en-GB" sz="3200" dirty="0"/>
              <a:t>Examples of referral reasons:</a:t>
            </a:r>
          </a:p>
          <a:p>
            <a:pPr lvl="0"/>
            <a:r>
              <a:rPr lang="en-GB" sz="3200" dirty="0"/>
              <a:t>Confidence and self-esteem </a:t>
            </a:r>
          </a:p>
          <a:p>
            <a:pPr lvl="0"/>
            <a:r>
              <a:rPr lang="en-GB" sz="3200" dirty="0"/>
              <a:t>Low mood or anxiety related to VI </a:t>
            </a:r>
          </a:p>
          <a:p>
            <a:pPr lvl="0"/>
            <a:r>
              <a:rPr lang="en-GB" sz="3200" dirty="0"/>
              <a:t>Adherence with treatment</a:t>
            </a:r>
          </a:p>
          <a:p>
            <a:pPr lvl="0"/>
            <a:r>
              <a:rPr lang="en-GB" sz="3200" dirty="0"/>
              <a:t>Procedural anxiety</a:t>
            </a:r>
          </a:p>
          <a:p>
            <a:pPr lvl="0"/>
            <a:r>
              <a:rPr lang="en-GB" sz="3200" dirty="0"/>
              <a:t>Adjustment and acceptance</a:t>
            </a:r>
          </a:p>
        </p:txBody>
      </p:sp>
      <p:pic>
        <p:nvPicPr>
          <p:cNvPr id="1026" name="Picture 2" descr="A colourful drawing representing an ophthalmology clinic or similar, showing a person sitting on a red checkered chair facing another person standing and pointing at a chart on an easel with various shapes. The scene includes a desk with a computer and lamp, a shelf with toys, and a wall poster with drawings.">
            <a:extLst>
              <a:ext uri="{FF2B5EF4-FFF2-40B4-BE49-F238E27FC236}">
                <a16:creationId xmlns:a16="http://schemas.microsoft.com/office/drawing/2014/main" id="{A08D6BAC-56E5-D62A-714F-4C6C662389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965" r="3576"/>
          <a:stretch>
            <a:fillRect/>
          </a:stretch>
        </p:blipFill>
        <p:spPr bwMode="auto">
          <a:xfrm>
            <a:off x="270643" y="2696667"/>
            <a:ext cx="4962102" cy="3242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293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18BEC-4F3F-0E95-4535-F18CB1E82C15}"/>
              </a:ext>
            </a:extLst>
          </p:cNvPr>
          <p:cNvSpPr>
            <a:spLocks noGrp="1"/>
          </p:cNvSpPr>
          <p:nvPr>
            <p:ph type="title" idx="4294967295"/>
          </p:nvPr>
        </p:nvSpPr>
        <p:spPr>
          <a:xfrm>
            <a:off x="1581806" y="322646"/>
            <a:ext cx="9028387"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chemeClr val="lt1"/>
                </a:solidFill>
                <a:effectLst/>
                <a:uLnTx/>
                <a:uFillTx/>
                <a:latin typeface="+mn-lt"/>
                <a:ea typeface="+mn-ea"/>
                <a:cs typeface="+mn-cs"/>
              </a:rPr>
              <a:t>Supporting CYP &amp; families directly</a:t>
            </a:r>
          </a:p>
        </p:txBody>
      </p:sp>
      <p:sp>
        <p:nvSpPr>
          <p:cNvPr id="6" name="Content Placeholder 9">
            <a:extLst>
              <a:ext uri="{FF2B5EF4-FFF2-40B4-BE49-F238E27FC236}">
                <a16:creationId xmlns:a16="http://schemas.microsoft.com/office/drawing/2014/main" id="{E8A540A9-F049-529D-8AD6-3934A6F6065B}"/>
              </a:ext>
            </a:extLst>
          </p:cNvPr>
          <p:cNvSpPr txBox="1">
            <a:spLocks/>
          </p:cNvSpPr>
          <p:nvPr/>
        </p:nvSpPr>
        <p:spPr>
          <a:xfrm>
            <a:off x="6787960" y="2035629"/>
            <a:ext cx="4962758" cy="3256319"/>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dirty="0"/>
              <a:t>Examples of goals:</a:t>
            </a:r>
          </a:p>
          <a:p>
            <a:r>
              <a:rPr lang="en-GB" sz="3200" dirty="0"/>
              <a:t>To talk about difficult emotions</a:t>
            </a:r>
          </a:p>
          <a:p>
            <a:r>
              <a:rPr lang="en-GB" sz="3200" dirty="0"/>
              <a:t>To learn skills for when I am anxious</a:t>
            </a:r>
          </a:p>
          <a:p>
            <a:r>
              <a:rPr lang="en-GB" sz="3200" dirty="0"/>
              <a:t>To understand ways to help our child with vision tests</a:t>
            </a:r>
          </a:p>
          <a:p>
            <a:endParaRPr lang="en-GB" sz="3200" dirty="0"/>
          </a:p>
        </p:txBody>
      </p:sp>
      <p:sp>
        <p:nvSpPr>
          <p:cNvPr id="3" name="Content Placeholder 9">
            <a:extLst>
              <a:ext uri="{FF2B5EF4-FFF2-40B4-BE49-F238E27FC236}">
                <a16:creationId xmlns:a16="http://schemas.microsoft.com/office/drawing/2014/main" id="{AF4E53EC-3BD2-722B-F940-D030A33A81DE}"/>
              </a:ext>
            </a:extLst>
          </p:cNvPr>
          <p:cNvSpPr txBox="1">
            <a:spLocks/>
          </p:cNvSpPr>
          <p:nvPr/>
        </p:nvSpPr>
        <p:spPr>
          <a:xfrm>
            <a:off x="174172" y="2031689"/>
            <a:ext cx="6346371" cy="450366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dirty="0"/>
              <a:t>Assessment: </a:t>
            </a:r>
            <a:r>
              <a:rPr lang="en-GB" sz="2800" dirty="0"/>
              <a:t>Finding out about the child, their family and their goal for support</a:t>
            </a:r>
          </a:p>
          <a:p>
            <a:pPr marL="0" indent="0">
              <a:buFont typeface="Arial" panose="020B0604020202020204" pitchFamily="34" charset="0"/>
              <a:buNone/>
            </a:pPr>
            <a:r>
              <a:rPr lang="en-GB" sz="3200" dirty="0"/>
              <a:t>Formulation: </a:t>
            </a:r>
            <a:r>
              <a:rPr lang="en-GB" sz="2800" dirty="0"/>
              <a:t>Making sense of the child’s experience </a:t>
            </a:r>
          </a:p>
          <a:p>
            <a:pPr marL="0" indent="0">
              <a:buFont typeface="Arial" panose="020B0604020202020204" pitchFamily="34" charset="0"/>
              <a:buNone/>
            </a:pPr>
            <a:r>
              <a:rPr lang="en-GB" sz="3200" dirty="0"/>
              <a:t>Intervention: </a:t>
            </a:r>
            <a:r>
              <a:rPr lang="en-GB" sz="2800" dirty="0"/>
              <a:t>Can include cognitive behaviour therapy (CBT), acceptance and commitment therapy (ACT), systemic therapy, narrative therapy</a:t>
            </a:r>
          </a:p>
        </p:txBody>
      </p:sp>
    </p:spTree>
    <p:extLst>
      <p:ext uri="{BB962C8B-B14F-4D97-AF65-F5344CB8AC3E}">
        <p14:creationId xmlns:p14="http://schemas.microsoft.com/office/powerpoint/2010/main" val="1712218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a:extLst>
            <a:ext uri="{FF2B5EF4-FFF2-40B4-BE49-F238E27FC236}">
              <a16:creationId xmlns:a16="http://schemas.microsoft.com/office/drawing/2014/main" id="{AB0FF983-E504-D68F-23BE-40A943674BB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01EBD620-B108-D3B9-5449-B8B3A33EC8F4}"/>
              </a:ext>
            </a:extLst>
          </p:cNvPr>
          <p:cNvSpPr>
            <a:spLocks noGrp="1"/>
          </p:cNvSpPr>
          <p:nvPr>
            <p:ph type="title" idx="4294967295"/>
          </p:nvPr>
        </p:nvSpPr>
        <p:spPr>
          <a:xfrm>
            <a:off x="1534510" y="365125"/>
            <a:ext cx="9122979"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defTabSz="457200">
              <a:lnSpc>
                <a:spcPct val="100000"/>
              </a:lnSpc>
              <a:spcBef>
                <a:spcPts val="0"/>
              </a:spcBef>
              <a:defRPr/>
            </a:pPr>
            <a:r>
              <a:rPr lang="en-GB" sz="4000" dirty="0"/>
              <a:t>Supporting CYP &amp; families directly</a:t>
            </a:r>
            <a:endParaRPr kumimoji="0" lang="en-GB" sz="4000" b="0" i="0" u="none" strike="noStrike" kern="1200" cap="none" spc="0" normalizeH="0" baseline="0" noProof="0" dirty="0">
              <a:ln>
                <a:noFill/>
              </a:ln>
              <a:solidFill>
                <a:schemeClr val="lt1"/>
              </a:solidFill>
              <a:effectLst/>
              <a:uLnTx/>
              <a:uFillTx/>
              <a:latin typeface="+mn-lt"/>
              <a:ea typeface="+mn-ea"/>
              <a:cs typeface="+mn-cs"/>
            </a:endParaRPr>
          </a:p>
        </p:txBody>
      </p:sp>
      <p:sp>
        <p:nvSpPr>
          <p:cNvPr id="6" name="TextBox 5">
            <a:extLst>
              <a:ext uri="{FF2B5EF4-FFF2-40B4-BE49-F238E27FC236}">
                <a16:creationId xmlns:a16="http://schemas.microsoft.com/office/drawing/2014/main" id="{21EB955A-DDA5-E363-4C93-E6E7F4B6AEF8}"/>
              </a:ext>
            </a:extLst>
          </p:cNvPr>
          <p:cNvSpPr txBox="1"/>
          <p:nvPr/>
        </p:nvSpPr>
        <p:spPr>
          <a:xfrm>
            <a:off x="805542" y="2203869"/>
            <a:ext cx="4827868" cy="4708981"/>
          </a:xfrm>
          <a:prstGeom prst="rect">
            <a:avLst/>
          </a:prstGeom>
          <a:noFill/>
        </p:spPr>
        <p:txBody>
          <a:bodyPr wrap="square" lIns="91440" tIns="45720" rIns="91440" bIns="45720" rtlCol="0" anchor="t">
            <a:spAutoFit/>
          </a:bodyPr>
          <a:lstStyle/>
          <a:p>
            <a:r>
              <a:rPr lang="en-GB" sz="2000" b="1"/>
              <a:t>Cognitive</a:t>
            </a:r>
            <a:r>
              <a:rPr lang="en-GB" sz="2000" b="1" dirty="0"/>
              <a:t> Behavioural Therapy / Acceptance and Commitment Therapy</a:t>
            </a:r>
            <a:r>
              <a:rPr lang="en-GB" sz="2000" dirty="0"/>
              <a:t> </a:t>
            </a:r>
          </a:p>
          <a:p>
            <a:pPr marL="285750" indent="-285750">
              <a:buFont typeface="Arial" panose="020B0604020202020204" pitchFamily="34" charset="0"/>
              <a:buChar char="•"/>
            </a:pPr>
            <a:r>
              <a:rPr lang="en-GB" sz="2000" dirty="0"/>
              <a:t>Identifying unhelpful thought patterns (e.g. everyone is looking at my eye / I’m going to get lost) and trying to adopt more helpful thought patterns. </a:t>
            </a:r>
          </a:p>
          <a:p>
            <a:pPr marL="285750" indent="-285750">
              <a:buFont typeface="Arial" panose="020B0604020202020204" pitchFamily="34" charset="0"/>
              <a:buChar char="•"/>
            </a:pPr>
            <a:r>
              <a:rPr lang="en-GB" sz="2000" dirty="0"/>
              <a:t>Managing difficult emotions e.g. breathing exercises to manage anxiety/panic, mindfulness exercises to shift focus to the present moment</a:t>
            </a:r>
          </a:p>
          <a:p>
            <a:pPr marL="285750" indent="-285750">
              <a:buFont typeface="Arial" panose="020B0604020202020204" pitchFamily="34" charset="0"/>
              <a:buChar char="•"/>
            </a:pPr>
            <a:r>
              <a:rPr lang="en-GB" sz="2000" dirty="0"/>
              <a:t>Identifying the person’s values and living within these (e.g. It is important to me to be active, how can I do this in a way that fits with my needs?)</a:t>
            </a:r>
          </a:p>
          <a:p>
            <a:endParaRPr lang="en-GB" sz="2000" b="1" dirty="0"/>
          </a:p>
        </p:txBody>
      </p:sp>
      <p:sp>
        <p:nvSpPr>
          <p:cNvPr id="7" name="TextBox 6">
            <a:extLst>
              <a:ext uri="{FF2B5EF4-FFF2-40B4-BE49-F238E27FC236}">
                <a16:creationId xmlns:a16="http://schemas.microsoft.com/office/drawing/2014/main" id="{13EF120E-48AC-76F3-902F-F3E334E506B1}"/>
              </a:ext>
            </a:extLst>
          </p:cNvPr>
          <p:cNvSpPr txBox="1"/>
          <p:nvPr/>
        </p:nvSpPr>
        <p:spPr>
          <a:xfrm>
            <a:off x="6368517" y="2204516"/>
            <a:ext cx="4848906" cy="4708981"/>
          </a:xfrm>
          <a:prstGeom prst="rect">
            <a:avLst/>
          </a:prstGeom>
          <a:noFill/>
        </p:spPr>
        <p:txBody>
          <a:bodyPr wrap="square" lIns="91440" tIns="45720" rIns="91440" bIns="45720" rtlCol="0" anchor="t">
            <a:spAutoFit/>
          </a:bodyPr>
          <a:lstStyle/>
          <a:p>
            <a:r>
              <a:rPr lang="en-GB" sz="2000" b="1" dirty="0"/>
              <a:t>Narrative</a:t>
            </a:r>
            <a:endParaRPr lang="en-GB" sz="2000" dirty="0"/>
          </a:p>
          <a:p>
            <a:pPr marL="285750" indent="-285750">
              <a:buFont typeface="Arial" panose="020B0604020202020204" pitchFamily="34" charset="0"/>
              <a:buChar char="•"/>
            </a:pPr>
            <a:r>
              <a:rPr lang="en-GB" sz="2000" dirty="0"/>
              <a:t>Helping the person to move away from the idea that something is “wrong” with them and identify examples of when they have coped well </a:t>
            </a:r>
          </a:p>
          <a:p>
            <a:pPr marL="285750" indent="-285750">
              <a:buFont typeface="Arial" panose="020B0604020202020204" pitchFamily="34" charset="0"/>
              <a:buChar char="•"/>
            </a:pPr>
            <a:r>
              <a:rPr lang="en-GB" sz="2000" dirty="0"/>
              <a:t>How do I make sense of my experience and </a:t>
            </a:r>
            <a:r>
              <a:rPr lang="en-GB" sz="2000"/>
              <a:t>who is on my team of solidarity/what are their roles</a:t>
            </a:r>
          </a:p>
          <a:p>
            <a:endParaRPr lang="en-GB" sz="2000" b="1" dirty="0"/>
          </a:p>
          <a:p>
            <a:r>
              <a:rPr lang="en-GB" sz="2000" b="1" dirty="0"/>
              <a:t>Systemic</a:t>
            </a:r>
          </a:p>
          <a:p>
            <a:pPr marL="285750" indent="-285750">
              <a:buFont typeface="Arial" panose="020B0604020202020204" pitchFamily="34" charset="0"/>
              <a:buChar char="•"/>
            </a:pPr>
            <a:r>
              <a:rPr lang="en-GB" sz="2000" dirty="0"/>
              <a:t>Working with parents/carers to support the process above, as well as helping them to accept/adjust to their child’s </a:t>
            </a:r>
            <a:r>
              <a:rPr lang="en-GB" sz="2000"/>
              <a:t>diagnosis </a:t>
            </a:r>
          </a:p>
          <a:p>
            <a:endParaRPr lang="en-GB" sz="2000" b="1" dirty="0"/>
          </a:p>
        </p:txBody>
      </p:sp>
    </p:spTree>
    <p:extLst>
      <p:ext uri="{BB962C8B-B14F-4D97-AF65-F5344CB8AC3E}">
        <p14:creationId xmlns:p14="http://schemas.microsoft.com/office/powerpoint/2010/main" val="235062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a:extLst>
            <a:ext uri="{FF2B5EF4-FFF2-40B4-BE49-F238E27FC236}">
              <a16:creationId xmlns:a16="http://schemas.microsoft.com/office/drawing/2014/main" id="{21CDF877-D0AB-E546-CBB0-A49583CDC9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5E8D71-5759-25DF-2C8C-EFE429D0124E}"/>
              </a:ext>
            </a:extLst>
          </p:cNvPr>
          <p:cNvSpPr>
            <a:spLocks noGrp="1"/>
          </p:cNvSpPr>
          <p:nvPr>
            <p:ph type="title" idx="4294967295"/>
          </p:nvPr>
        </p:nvSpPr>
        <p:spPr>
          <a:xfrm>
            <a:off x="1581806" y="322646"/>
            <a:ext cx="9028387"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chemeClr val="lt1"/>
                </a:solidFill>
                <a:effectLst/>
                <a:uLnTx/>
                <a:uFillTx/>
                <a:latin typeface="+mn-lt"/>
                <a:ea typeface="+mn-ea"/>
                <a:cs typeface="+mn-cs"/>
              </a:rPr>
              <a:t>Additional work of Psychologists</a:t>
            </a:r>
          </a:p>
        </p:txBody>
      </p:sp>
      <p:sp>
        <p:nvSpPr>
          <p:cNvPr id="6" name="Content Placeholder 9">
            <a:extLst>
              <a:ext uri="{FF2B5EF4-FFF2-40B4-BE49-F238E27FC236}">
                <a16:creationId xmlns:a16="http://schemas.microsoft.com/office/drawing/2014/main" id="{98DD04AA-589E-D132-77D2-F907FC561CEF}"/>
              </a:ext>
            </a:extLst>
          </p:cNvPr>
          <p:cNvSpPr txBox="1">
            <a:spLocks/>
          </p:cNvSpPr>
          <p:nvPr/>
        </p:nvSpPr>
        <p:spPr>
          <a:xfrm>
            <a:off x="6177457" y="2640724"/>
            <a:ext cx="6136729" cy="3256319"/>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dirty="0"/>
              <a:t>Work with the system </a:t>
            </a:r>
          </a:p>
          <a:p>
            <a:pPr lvl="1"/>
            <a:r>
              <a:rPr lang="en-GB" sz="2800" dirty="0"/>
              <a:t>Medical team</a:t>
            </a:r>
          </a:p>
          <a:p>
            <a:pPr lvl="1"/>
            <a:r>
              <a:rPr lang="en-GB" sz="2800" dirty="0"/>
              <a:t>QTVIs</a:t>
            </a:r>
          </a:p>
          <a:p>
            <a:pPr lvl="1"/>
            <a:r>
              <a:rPr lang="en-GB" sz="2800" dirty="0"/>
              <a:t>Schools</a:t>
            </a:r>
          </a:p>
          <a:p>
            <a:r>
              <a:rPr lang="en-GB" sz="3200" dirty="0"/>
              <a:t>Teaching &amp; training</a:t>
            </a:r>
          </a:p>
          <a:p>
            <a:r>
              <a:rPr lang="en-GB" sz="3200" dirty="0"/>
              <a:t>Research (McKay &amp; McCubbin, 2024)</a:t>
            </a:r>
          </a:p>
        </p:txBody>
      </p:sp>
      <p:pic>
        <p:nvPicPr>
          <p:cNvPr id="4" name="Picture 3" descr="Illustration showing multiple white human-shaped figures connected by black lines on a grey surface, representing a network. ">
            <a:extLst>
              <a:ext uri="{FF2B5EF4-FFF2-40B4-BE49-F238E27FC236}">
                <a16:creationId xmlns:a16="http://schemas.microsoft.com/office/drawing/2014/main" id="{85F77108-3373-1607-5053-ED3EAA982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509" y="2531867"/>
            <a:ext cx="4893336" cy="32563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46224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a:extLst>
            <a:ext uri="{FF2B5EF4-FFF2-40B4-BE49-F238E27FC236}">
              <a16:creationId xmlns:a16="http://schemas.microsoft.com/office/drawing/2014/main" id="{9BB13BE4-B0E2-F37E-A735-81AC602811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9A2C22-1F51-44EF-6587-FB995698C617}"/>
              </a:ext>
            </a:extLst>
          </p:cNvPr>
          <p:cNvSpPr>
            <a:spLocks noGrp="1"/>
          </p:cNvSpPr>
          <p:nvPr>
            <p:ph type="title" idx="4294967295"/>
          </p:nvPr>
        </p:nvSpPr>
        <p:spPr>
          <a:xfrm>
            <a:off x="1581806" y="322646"/>
            <a:ext cx="9028387"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chemeClr val="lt1"/>
                </a:solidFill>
                <a:effectLst/>
                <a:uLnTx/>
                <a:uFillTx/>
                <a:latin typeface="+mn-lt"/>
                <a:ea typeface="+mn-ea"/>
                <a:cs typeface="+mn-cs"/>
              </a:rPr>
              <a:t>What other services are available</a:t>
            </a:r>
          </a:p>
        </p:txBody>
      </p:sp>
      <p:sp>
        <p:nvSpPr>
          <p:cNvPr id="5" name="Content Placeholder 2">
            <a:extLst>
              <a:ext uri="{FF2B5EF4-FFF2-40B4-BE49-F238E27FC236}">
                <a16:creationId xmlns:a16="http://schemas.microsoft.com/office/drawing/2014/main" id="{A5ED10B4-ECA0-1FA9-5BC0-375F9D78FC01}"/>
              </a:ext>
            </a:extLst>
          </p:cNvPr>
          <p:cNvSpPr txBox="1">
            <a:spLocks/>
          </p:cNvSpPr>
          <p:nvPr/>
        </p:nvSpPr>
        <p:spPr>
          <a:xfrm>
            <a:off x="838200" y="1825625"/>
            <a:ext cx="10515600" cy="4837934"/>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500" dirty="0"/>
              <a:t>Inequitable access to specialist support</a:t>
            </a:r>
          </a:p>
          <a:p>
            <a:r>
              <a:rPr lang="en-GB" sz="3500" dirty="0"/>
              <a:t>Recognition of need for support </a:t>
            </a:r>
          </a:p>
          <a:p>
            <a:pPr marL="457200" lvl="1" indent="0">
              <a:buFont typeface="Arial" panose="020B0604020202020204" pitchFamily="34" charset="0"/>
              <a:buNone/>
            </a:pPr>
            <a:endParaRPr lang="en-GB" sz="3500" dirty="0"/>
          </a:p>
          <a:p>
            <a:r>
              <a:rPr lang="en-GB" sz="3500" dirty="0"/>
              <a:t>What other services may be available?:</a:t>
            </a:r>
          </a:p>
          <a:p>
            <a:pPr lvl="1"/>
            <a:r>
              <a:rPr lang="en-GB" sz="3500" dirty="0"/>
              <a:t>Paediatric psychology services </a:t>
            </a:r>
          </a:p>
          <a:p>
            <a:pPr lvl="1"/>
            <a:r>
              <a:rPr lang="en-GB" sz="3500" dirty="0"/>
              <a:t>Community paediatrics</a:t>
            </a:r>
          </a:p>
          <a:p>
            <a:pPr lvl="1"/>
            <a:r>
              <a:rPr lang="en-GB" sz="3500" dirty="0"/>
              <a:t>Third sector- charities (RNIB, Look)</a:t>
            </a:r>
          </a:p>
          <a:p>
            <a:pPr lvl="1"/>
            <a:r>
              <a:rPr lang="en-GB" sz="3500" dirty="0"/>
              <a:t>School based support</a:t>
            </a:r>
          </a:p>
          <a:p>
            <a:pPr lvl="1"/>
            <a:r>
              <a:rPr lang="en-GB" sz="3500" dirty="0"/>
              <a:t>Child and Adolescent Mental Health Services (CAMHS)</a:t>
            </a:r>
          </a:p>
          <a:p>
            <a:pPr lvl="1"/>
            <a:r>
              <a:rPr lang="en-GB" sz="3500" dirty="0"/>
              <a:t>GP</a:t>
            </a:r>
          </a:p>
          <a:p>
            <a:endParaRPr lang="en-GB" dirty="0"/>
          </a:p>
        </p:txBody>
      </p:sp>
    </p:spTree>
    <p:extLst>
      <p:ext uri="{BB962C8B-B14F-4D97-AF65-F5344CB8AC3E}">
        <p14:creationId xmlns:p14="http://schemas.microsoft.com/office/powerpoint/2010/main" val="940626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a:extLst>
            <a:ext uri="{FF2B5EF4-FFF2-40B4-BE49-F238E27FC236}">
              <a16:creationId xmlns:a16="http://schemas.microsoft.com/office/drawing/2014/main" id="{B0004820-A84F-0F96-65AD-90D7790A78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EA8A9E-205B-B1EA-7865-019B28461E08}"/>
              </a:ext>
            </a:extLst>
          </p:cNvPr>
          <p:cNvSpPr>
            <a:spLocks noGrp="1"/>
          </p:cNvSpPr>
          <p:nvPr>
            <p:ph type="title" idx="4294967295"/>
          </p:nvPr>
        </p:nvSpPr>
        <p:spPr>
          <a:xfrm>
            <a:off x="1008994" y="322646"/>
            <a:ext cx="9601200"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chemeClr val="lt1"/>
                </a:solidFill>
                <a:effectLst/>
                <a:uLnTx/>
                <a:uFillTx/>
                <a:latin typeface="+mn-lt"/>
                <a:ea typeface="+mn-ea"/>
                <a:cs typeface="+mn-cs"/>
              </a:rPr>
              <a:t>Why is psychological support important?</a:t>
            </a:r>
          </a:p>
        </p:txBody>
      </p:sp>
      <p:sp>
        <p:nvSpPr>
          <p:cNvPr id="4" name="Content Placeholder 3">
            <a:extLst>
              <a:ext uri="{FF2B5EF4-FFF2-40B4-BE49-F238E27FC236}">
                <a16:creationId xmlns:a16="http://schemas.microsoft.com/office/drawing/2014/main" id="{18F22305-CD09-F44E-A583-39EE8E60D274}"/>
              </a:ext>
            </a:extLst>
          </p:cNvPr>
          <p:cNvSpPr>
            <a:spLocks noGrp="1"/>
          </p:cNvSpPr>
          <p:nvPr>
            <p:ph sz="half" idx="1"/>
          </p:nvPr>
        </p:nvSpPr>
        <p:spPr>
          <a:xfrm>
            <a:off x="638825" y="2097539"/>
            <a:ext cx="6266793" cy="4351338"/>
          </a:xfrm>
        </p:spPr>
        <p:txBody>
          <a:bodyPr>
            <a:normAutofit fontScale="85000" lnSpcReduction="20000"/>
          </a:bodyPr>
          <a:lstStyle/>
          <a:p>
            <a:pPr marL="0" indent="0" algn="ctr">
              <a:buNone/>
            </a:pPr>
            <a:r>
              <a:rPr lang="en-GB" sz="3200" dirty="0"/>
              <a:t>What does the research say?</a:t>
            </a:r>
          </a:p>
          <a:p>
            <a:pPr marL="0" indent="0">
              <a:buNone/>
            </a:pPr>
            <a:r>
              <a:rPr lang="en-GB" sz="3500" dirty="0"/>
              <a:t>Limited research on the emotional impact of living with VI</a:t>
            </a:r>
          </a:p>
          <a:p>
            <a:pPr marL="0" indent="0">
              <a:buNone/>
            </a:pPr>
            <a:endParaRPr lang="en-GB" sz="3500" dirty="0"/>
          </a:p>
          <a:p>
            <a:pPr marL="0" indent="0">
              <a:buNone/>
            </a:pPr>
            <a:r>
              <a:rPr lang="en-GB" sz="3500" dirty="0"/>
              <a:t>Growing evidence base that CYP with VI are more at risk of psychological distress </a:t>
            </a:r>
          </a:p>
          <a:p>
            <a:pPr marL="0" indent="0">
              <a:buNone/>
            </a:pPr>
            <a:r>
              <a:rPr lang="en-GB" sz="1400" dirty="0"/>
              <a:t>(McKay &amp; McCubbin, 2024, Augestad, 2017)</a:t>
            </a:r>
          </a:p>
          <a:p>
            <a:pPr marL="0" indent="0">
              <a:buNone/>
            </a:pPr>
            <a:endParaRPr lang="en-GB" sz="3500" dirty="0"/>
          </a:p>
          <a:p>
            <a:pPr marL="0" indent="0">
              <a:buNone/>
            </a:pPr>
            <a:r>
              <a:rPr lang="en-GB" sz="3500" dirty="0"/>
              <a:t>Voices of those with VI</a:t>
            </a:r>
          </a:p>
          <a:p>
            <a:pPr marL="0" indent="0">
              <a:buNone/>
            </a:pPr>
            <a:r>
              <a:rPr lang="en-GB" sz="1400" dirty="0"/>
              <a:t>(McLean &amp; Gottlob, 2012)</a:t>
            </a:r>
          </a:p>
        </p:txBody>
      </p:sp>
      <p:sp>
        <p:nvSpPr>
          <p:cNvPr id="11" name="Freeform 10" descr="Illustration of a person sitting on the floor with their head leaning on their knees. A blue speech bubble is above them. Inside the speech bubble is full of black scribbles. ">
            <a:extLst>
              <a:ext uri="{FF2B5EF4-FFF2-40B4-BE49-F238E27FC236}">
                <a16:creationId xmlns:a16="http://schemas.microsoft.com/office/drawing/2014/main" id="{314E8899-022D-C2ED-6123-2DBE62C002A6}"/>
              </a:ext>
            </a:extLst>
          </p:cNvPr>
          <p:cNvSpPr/>
          <p:nvPr/>
        </p:nvSpPr>
        <p:spPr>
          <a:xfrm>
            <a:off x="7270853" y="2079638"/>
            <a:ext cx="4448182" cy="4010013"/>
          </a:xfrm>
          <a:custGeom>
            <a:avLst/>
            <a:gdLst/>
            <a:ahLst/>
            <a:cxnLst/>
            <a:rect l="l" t="t" r="r" b="b"/>
            <a:pathLst>
              <a:path w="6943796" h="6615544">
                <a:moveTo>
                  <a:pt x="0" y="0"/>
                </a:moveTo>
                <a:lnTo>
                  <a:pt x="6943796" y="0"/>
                </a:lnTo>
                <a:lnTo>
                  <a:pt x="6943796" y="6615544"/>
                </a:lnTo>
                <a:lnTo>
                  <a:pt x="0" y="6615544"/>
                </a:lnTo>
                <a:lnTo>
                  <a:pt x="0" y="0"/>
                </a:lnTo>
                <a:close/>
              </a:path>
            </a:pathLst>
          </a:custGeom>
          <a:blipFill>
            <a:blip>
              <a:extLst>
                <a:ext uri="{96DAC541-7B7A-43D3-8B79-37D633B846F1}">
                  <asvg:svgBlip xmlns:asvg="http://schemas.microsoft.com/office/drawing/2016/SVG/main" r:embed="rId3"/>
                </a:ext>
              </a:extLst>
            </a:blip>
            <a:stretch>
              <a:fillRect l="-103" r="-103"/>
            </a:stretch>
          </a:blipFill>
        </p:spPr>
        <p:txBody>
          <a:bodyPr/>
          <a:lstStyle/>
          <a:p>
            <a:endParaRPr lang="en-GB"/>
          </a:p>
        </p:txBody>
      </p:sp>
    </p:spTree>
    <p:extLst>
      <p:ext uri="{BB962C8B-B14F-4D97-AF65-F5344CB8AC3E}">
        <p14:creationId xmlns:p14="http://schemas.microsoft.com/office/powerpoint/2010/main" val="2157010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a:extLst>
            <a:ext uri="{FF2B5EF4-FFF2-40B4-BE49-F238E27FC236}">
              <a16:creationId xmlns:a16="http://schemas.microsoft.com/office/drawing/2014/main" id="{20A43B95-AE20-A469-EAFB-9AB5D91A2B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6A0358-D86F-9EB6-B40A-3497E8EA460E}"/>
              </a:ext>
            </a:extLst>
          </p:cNvPr>
          <p:cNvSpPr>
            <a:spLocks noGrp="1"/>
          </p:cNvSpPr>
          <p:nvPr>
            <p:ph type="title" idx="4294967295"/>
          </p:nvPr>
        </p:nvSpPr>
        <p:spPr>
          <a:xfrm>
            <a:off x="1008994" y="322646"/>
            <a:ext cx="9601200"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chemeClr val="lt1"/>
                </a:solidFill>
                <a:effectLst/>
                <a:uLnTx/>
                <a:uFillTx/>
                <a:latin typeface="+mn-lt"/>
                <a:ea typeface="+mn-ea"/>
                <a:cs typeface="+mn-cs"/>
              </a:rPr>
              <a:t>Impact of living with VI</a:t>
            </a:r>
          </a:p>
        </p:txBody>
      </p:sp>
      <p:sp>
        <p:nvSpPr>
          <p:cNvPr id="4" name="Content Placeholder 3">
            <a:extLst>
              <a:ext uri="{FF2B5EF4-FFF2-40B4-BE49-F238E27FC236}">
                <a16:creationId xmlns:a16="http://schemas.microsoft.com/office/drawing/2014/main" id="{09CB65BC-83E2-9C01-3780-A895D994D26E}"/>
              </a:ext>
            </a:extLst>
          </p:cNvPr>
          <p:cNvSpPr>
            <a:spLocks noGrp="1"/>
          </p:cNvSpPr>
          <p:nvPr>
            <p:ph sz="half" idx="1"/>
          </p:nvPr>
        </p:nvSpPr>
        <p:spPr>
          <a:xfrm>
            <a:off x="333703" y="2079638"/>
            <a:ext cx="6266793" cy="4351338"/>
          </a:xfrm>
        </p:spPr>
        <p:txBody>
          <a:bodyPr>
            <a:normAutofit fontScale="92500" lnSpcReduction="20000"/>
          </a:bodyPr>
          <a:lstStyle/>
          <a:p>
            <a:pPr marL="0" indent="0">
              <a:buNone/>
            </a:pPr>
            <a:r>
              <a:rPr lang="en-GB" sz="3600" dirty="0"/>
              <a:t>Influencing factors</a:t>
            </a:r>
          </a:p>
          <a:p>
            <a:r>
              <a:rPr lang="en-GB" sz="3600" dirty="0"/>
              <a:t>Nature of diagnosis</a:t>
            </a:r>
          </a:p>
          <a:p>
            <a:r>
              <a:rPr lang="en-GB" sz="3600" dirty="0"/>
              <a:t>Support available to the child</a:t>
            </a:r>
          </a:p>
          <a:p>
            <a:r>
              <a:rPr lang="en-GB" sz="3600" dirty="0"/>
              <a:t>Family context</a:t>
            </a:r>
          </a:p>
          <a:p>
            <a:r>
              <a:rPr lang="en-GB" sz="3600" dirty="0"/>
              <a:t>How they are coping in education </a:t>
            </a:r>
          </a:p>
          <a:p>
            <a:r>
              <a:rPr lang="en-GB" sz="3600" dirty="0"/>
              <a:t>If the child is dealing with other diagnoses</a:t>
            </a:r>
          </a:p>
          <a:p>
            <a:r>
              <a:rPr lang="en-GB" sz="3600" dirty="0"/>
              <a:t>Other factors</a:t>
            </a:r>
          </a:p>
          <a:p>
            <a:endParaRPr lang="en-GB" dirty="0"/>
          </a:p>
        </p:txBody>
      </p:sp>
      <p:pic>
        <p:nvPicPr>
          <p:cNvPr id="5" name="Picture 2" descr="Illustration of a therapist engaging in conversation with a child seated on a couch. The scene features a blue background, the adult wearing glasses and a blue top with white pants, and the child in a white shirt and black shorts.">
            <a:extLst>
              <a:ext uri="{FF2B5EF4-FFF2-40B4-BE49-F238E27FC236}">
                <a16:creationId xmlns:a16="http://schemas.microsoft.com/office/drawing/2014/main" id="{061E7202-7B0A-E370-9440-BF4FEDA51A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284"/>
          <a:stretch>
            <a:fillRect/>
          </a:stretch>
        </p:blipFill>
        <p:spPr bwMode="auto">
          <a:xfrm>
            <a:off x="7041930" y="1868042"/>
            <a:ext cx="4432738" cy="4067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5094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5A01E51-8BA4-173D-5211-F5BB0F05D36B}"/>
              </a:ext>
            </a:extLst>
          </p:cNvPr>
          <p:cNvSpPr>
            <a:spLocks noGrp="1"/>
          </p:cNvSpPr>
          <p:nvPr>
            <p:ph type="title" idx="4294967295"/>
          </p:nvPr>
        </p:nvSpPr>
        <p:spPr>
          <a:xfrm>
            <a:off x="1295400" y="417239"/>
            <a:ext cx="9601200"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chemeClr val="lt1"/>
                </a:solidFill>
                <a:effectLst/>
                <a:uLnTx/>
                <a:uFillTx/>
                <a:latin typeface="+mn-lt"/>
                <a:ea typeface="+mn-ea"/>
                <a:cs typeface="+mn-cs"/>
              </a:rPr>
              <a:t>Responding to difficult emotions</a:t>
            </a:r>
          </a:p>
        </p:txBody>
      </p:sp>
      <p:sp>
        <p:nvSpPr>
          <p:cNvPr id="3" name="Content Placeholder 2">
            <a:extLst>
              <a:ext uri="{FF2B5EF4-FFF2-40B4-BE49-F238E27FC236}">
                <a16:creationId xmlns:a16="http://schemas.microsoft.com/office/drawing/2014/main" id="{BEAF07CF-49F5-A15E-4072-8BD33DBE87CC}"/>
              </a:ext>
            </a:extLst>
          </p:cNvPr>
          <p:cNvSpPr>
            <a:spLocks noGrp="1"/>
          </p:cNvSpPr>
          <p:nvPr>
            <p:ph idx="1"/>
          </p:nvPr>
        </p:nvSpPr>
        <p:spPr>
          <a:xfrm>
            <a:off x="5612523" y="2582970"/>
            <a:ext cx="6253656" cy="2942952"/>
          </a:xfrm>
        </p:spPr>
        <p:txBody>
          <a:bodyPr anchor="ctr">
            <a:normAutofit/>
          </a:bodyPr>
          <a:lstStyle/>
          <a:p>
            <a:pPr marL="0" indent="0" algn="ctr">
              <a:buNone/>
            </a:pPr>
            <a:r>
              <a:rPr lang="en-GB" sz="4400" dirty="0"/>
              <a:t>Emotions, even the hard ones, are normal, important and ok</a:t>
            </a:r>
          </a:p>
        </p:txBody>
      </p:sp>
      <p:pic>
        <p:nvPicPr>
          <p:cNvPr id="5" name="Picture 4" descr="Photograph of three blue sticky notes on pink background, each with a simple  face drawing representing emotions: sad, neutral, and happy from left to right.">
            <a:extLst>
              <a:ext uri="{FF2B5EF4-FFF2-40B4-BE49-F238E27FC236}">
                <a16:creationId xmlns:a16="http://schemas.microsoft.com/office/drawing/2014/main" id="{019F2616-ACD3-847E-4431-5EF2EFBB63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748" y="2529218"/>
            <a:ext cx="4573611" cy="3050457"/>
          </a:xfrm>
          <a:prstGeom prst="rect">
            <a:avLst/>
          </a:prstGeom>
        </p:spPr>
      </p:pic>
    </p:spTree>
    <p:extLst>
      <p:ext uri="{BB962C8B-B14F-4D97-AF65-F5344CB8AC3E}">
        <p14:creationId xmlns:p14="http://schemas.microsoft.com/office/powerpoint/2010/main" val="57313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4FBC9D-9BF4-2AD6-92A3-25CBE0DD357E}"/>
              </a:ext>
            </a:extLst>
          </p:cNvPr>
          <p:cNvSpPr>
            <a:spLocks noGrp="1"/>
          </p:cNvSpPr>
          <p:nvPr>
            <p:ph idx="1"/>
          </p:nvPr>
        </p:nvSpPr>
        <p:spPr>
          <a:xfrm>
            <a:off x="914400" y="2195739"/>
            <a:ext cx="9372600" cy="4351338"/>
          </a:xfrm>
        </p:spPr>
        <p:txBody>
          <a:bodyPr>
            <a:normAutofit/>
          </a:bodyPr>
          <a:lstStyle/>
          <a:p>
            <a:r>
              <a:rPr lang="en-GB" sz="3200" dirty="0"/>
              <a:t>Access/engagement with support</a:t>
            </a:r>
          </a:p>
          <a:p>
            <a:r>
              <a:rPr lang="en-GB" sz="3200" dirty="0"/>
              <a:t>Perception of themselves as being different</a:t>
            </a:r>
          </a:p>
          <a:p>
            <a:r>
              <a:rPr lang="en-GB" sz="3200" dirty="0"/>
              <a:t>Managing level of independence/autonomy</a:t>
            </a:r>
          </a:p>
          <a:p>
            <a:r>
              <a:rPr lang="en-GB" sz="3200" dirty="0"/>
              <a:t>Transitions: practical and emotional issues</a:t>
            </a:r>
          </a:p>
          <a:p>
            <a:pPr lvl="1"/>
            <a:r>
              <a:rPr lang="en-GB" sz="3200" dirty="0"/>
              <a:t>Move from primary to secondary</a:t>
            </a:r>
          </a:p>
          <a:p>
            <a:pPr lvl="1"/>
            <a:r>
              <a:rPr lang="en-GB" sz="3200" dirty="0"/>
              <a:t>Late teenage/early adulthood</a:t>
            </a:r>
          </a:p>
          <a:p>
            <a:pPr marL="0" indent="0">
              <a:buNone/>
            </a:pPr>
            <a:endParaRPr lang="en-GB" sz="3200" dirty="0"/>
          </a:p>
        </p:txBody>
      </p:sp>
      <p:sp>
        <p:nvSpPr>
          <p:cNvPr id="6" name="Title 5">
            <a:extLst>
              <a:ext uri="{FF2B5EF4-FFF2-40B4-BE49-F238E27FC236}">
                <a16:creationId xmlns:a16="http://schemas.microsoft.com/office/drawing/2014/main" id="{5FE3E8A1-2947-6268-1C96-2B0BE258AB3F}"/>
              </a:ext>
            </a:extLst>
          </p:cNvPr>
          <p:cNvSpPr txBox="1">
            <a:spLocks/>
          </p:cNvSpPr>
          <p:nvPr/>
        </p:nvSpPr>
        <p:spPr>
          <a:xfrm>
            <a:off x="1295400" y="417239"/>
            <a:ext cx="9601200" cy="1133499"/>
          </a:xfrm>
          <a:prstGeom prst="roundRect">
            <a:avLst/>
          </a:prstGeom>
          <a:solidFill>
            <a:srgbClr val="181F4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457200">
              <a:lnSpc>
                <a:spcPct val="100000"/>
              </a:lnSpc>
              <a:spcBef>
                <a:spcPts val="0"/>
              </a:spcBef>
              <a:defRPr/>
            </a:pPr>
            <a:r>
              <a:rPr lang="en-GB" sz="3600" dirty="0"/>
              <a:t>Visual impairment, emotions and education</a:t>
            </a:r>
          </a:p>
        </p:txBody>
      </p:sp>
    </p:spTree>
    <p:extLst>
      <p:ext uri="{BB962C8B-B14F-4D97-AF65-F5344CB8AC3E}">
        <p14:creationId xmlns:p14="http://schemas.microsoft.com/office/powerpoint/2010/main" val="1400971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a:extLst>
            <a:ext uri="{FF2B5EF4-FFF2-40B4-BE49-F238E27FC236}">
              <a16:creationId xmlns:a16="http://schemas.microsoft.com/office/drawing/2014/main" id="{6CC78C57-E1BB-14E4-57A5-57F422A5CDF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EC04A33-A310-EF00-3584-43696BD02EC9}"/>
              </a:ext>
            </a:extLst>
          </p:cNvPr>
          <p:cNvSpPr>
            <a:spLocks noGrp="1"/>
          </p:cNvSpPr>
          <p:nvPr>
            <p:ph type="title" idx="4294967295"/>
          </p:nvPr>
        </p:nvSpPr>
        <p:spPr>
          <a:xfrm>
            <a:off x="1295400" y="417239"/>
            <a:ext cx="9601200"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chemeClr val="lt1"/>
                </a:solidFill>
                <a:effectLst/>
                <a:uLnTx/>
                <a:uFillTx/>
                <a:latin typeface="+mn-lt"/>
                <a:ea typeface="+mn-ea"/>
                <a:cs typeface="+mn-cs"/>
              </a:rPr>
              <a:t>Behaviour is communication</a:t>
            </a:r>
          </a:p>
        </p:txBody>
      </p:sp>
      <p:sp>
        <p:nvSpPr>
          <p:cNvPr id="4" name="TextBox 3">
            <a:extLst>
              <a:ext uri="{FF2B5EF4-FFF2-40B4-BE49-F238E27FC236}">
                <a16:creationId xmlns:a16="http://schemas.microsoft.com/office/drawing/2014/main" id="{0D40BF70-A013-D7CA-A654-5ACD144B14D9}"/>
              </a:ext>
            </a:extLst>
          </p:cNvPr>
          <p:cNvSpPr txBox="1"/>
          <p:nvPr/>
        </p:nvSpPr>
        <p:spPr>
          <a:xfrm>
            <a:off x="382877" y="1793335"/>
            <a:ext cx="6096000" cy="4647426"/>
          </a:xfrm>
          <a:prstGeom prst="rect">
            <a:avLst/>
          </a:prstGeom>
          <a:noFill/>
        </p:spPr>
        <p:txBody>
          <a:bodyPr wrap="square">
            <a:spAutoFit/>
          </a:bodyPr>
          <a:lstStyle/>
          <a:p>
            <a:r>
              <a:rPr lang="en-GB" sz="2800" dirty="0"/>
              <a:t>What we see:</a:t>
            </a:r>
          </a:p>
          <a:p>
            <a:pPr marL="742950" lvl="1" indent="-285750">
              <a:buFont typeface="Arial" panose="020B0604020202020204" pitchFamily="34" charset="0"/>
              <a:buChar char="•"/>
            </a:pPr>
            <a:r>
              <a:rPr lang="en-GB" sz="2400" dirty="0"/>
              <a:t>Disruptive</a:t>
            </a:r>
          </a:p>
          <a:p>
            <a:pPr marL="742950" lvl="1" indent="-285750">
              <a:buFont typeface="Arial" panose="020B0604020202020204" pitchFamily="34" charset="0"/>
              <a:buChar char="•"/>
            </a:pPr>
            <a:r>
              <a:rPr lang="en-GB" sz="2400" dirty="0"/>
              <a:t>Withdrawn</a:t>
            </a:r>
          </a:p>
          <a:p>
            <a:pPr marL="742950" lvl="1" indent="-285750">
              <a:buFont typeface="Arial" panose="020B0604020202020204" pitchFamily="34" charset="0"/>
              <a:buChar char="•"/>
            </a:pPr>
            <a:r>
              <a:rPr lang="en-GB" sz="2400" dirty="0"/>
              <a:t>Hyperactive</a:t>
            </a:r>
          </a:p>
          <a:p>
            <a:pPr marL="742950" lvl="1" indent="-285750">
              <a:buFont typeface="Arial" panose="020B0604020202020204" pitchFamily="34" charset="0"/>
              <a:buChar char="•"/>
            </a:pPr>
            <a:r>
              <a:rPr lang="en-GB" sz="2400" dirty="0"/>
              <a:t>Refusal</a:t>
            </a:r>
          </a:p>
          <a:p>
            <a:pPr marL="742950" lvl="1" indent="-285750">
              <a:buFont typeface="Arial" panose="020B0604020202020204" pitchFamily="34" charset="0"/>
              <a:buChar char="•"/>
            </a:pPr>
            <a:r>
              <a:rPr lang="en-GB" sz="2400" dirty="0"/>
              <a:t>Clinging to caregivers</a:t>
            </a:r>
          </a:p>
          <a:p>
            <a:pPr marL="742950" lvl="1" indent="-285750">
              <a:buFont typeface="Arial" panose="020B0604020202020204" pitchFamily="34" charset="0"/>
              <a:buChar char="•"/>
            </a:pPr>
            <a:r>
              <a:rPr lang="en-GB" sz="2400" dirty="0"/>
              <a:t>Uninterested</a:t>
            </a:r>
          </a:p>
          <a:p>
            <a:r>
              <a:rPr lang="en-GB" sz="2800" dirty="0"/>
              <a:t>What we can’t see:</a:t>
            </a:r>
          </a:p>
          <a:p>
            <a:pPr marL="742950" lvl="1" indent="-285750">
              <a:buFont typeface="Arial" panose="020B0604020202020204" pitchFamily="34" charset="0"/>
              <a:buChar char="•"/>
            </a:pPr>
            <a:r>
              <a:rPr lang="en-GB" sz="2400" dirty="0"/>
              <a:t>Thoughts</a:t>
            </a:r>
          </a:p>
          <a:p>
            <a:pPr marL="742950" lvl="1" indent="-285750">
              <a:buFont typeface="Arial" panose="020B0604020202020204" pitchFamily="34" charset="0"/>
              <a:buChar char="•"/>
            </a:pPr>
            <a:r>
              <a:rPr lang="en-GB" sz="2400" dirty="0"/>
              <a:t>Emotions</a:t>
            </a:r>
          </a:p>
          <a:p>
            <a:pPr marL="742950" lvl="1" indent="-285750">
              <a:buFont typeface="Arial" panose="020B0604020202020204" pitchFamily="34" charset="0"/>
              <a:buChar char="•"/>
            </a:pPr>
            <a:r>
              <a:rPr lang="en-GB" sz="2400" dirty="0"/>
              <a:t>Physical feelings</a:t>
            </a:r>
          </a:p>
          <a:p>
            <a:pPr marL="742950" lvl="1" indent="-285750">
              <a:buFont typeface="Arial" panose="020B0604020202020204" pitchFamily="34" charset="0"/>
              <a:buChar char="•"/>
            </a:pPr>
            <a:r>
              <a:rPr lang="en-GB" sz="2400" dirty="0"/>
              <a:t>Attachments to others</a:t>
            </a:r>
          </a:p>
        </p:txBody>
      </p:sp>
      <p:grpSp>
        <p:nvGrpSpPr>
          <p:cNvPr id="2" name="Group 14" descr="Illustration of an iceberg with title 'bad' behaviour iceberg. The top of the iceberg above the water is label with behaviours that can be seen by others, for example anger, shouting, biting, hitting, refusing. The bottom of the iceberg shows what cannot be seen by others, for example anxiety, stress at home, shame, sensory overload, tired, disempowered. ">
            <a:extLst>
              <a:ext uri="{FF2B5EF4-FFF2-40B4-BE49-F238E27FC236}">
                <a16:creationId xmlns:a16="http://schemas.microsoft.com/office/drawing/2014/main" id="{3A4A86AF-82FA-CAA1-3262-AFEA09D19D57}"/>
              </a:ext>
              <a:ext uri="{C183D7F6-B498-43B3-948B-1728B52AA6E4}">
                <adec:decorative xmlns:adec="http://schemas.microsoft.com/office/drawing/2017/decorative" val="0"/>
              </a:ext>
            </a:extLst>
          </p:cNvPr>
          <p:cNvGrpSpPr>
            <a:grpSpLocks noChangeAspect="1"/>
          </p:cNvGrpSpPr>
          <p:nvPr/>
        </p:nvGrpSpPr>
        <p:grpSpPr>
          <a:xfrm>
            <a:off x="6924630" y="1590630"/>
            <a:ext cx="5267370" cy="5267370"/>
            <a:chOff x="0" y="0"/>
            <a:chExt cx="10284221" cy="10284221"/>
          </a:xfrm>
        </p:grpSpPr>
        <p:sp>
          <p:nvSpPr>
            <p:cNvPr id="3" name="Freeform 15">
              <a:extLst>
                <a:ext uri="{FF2B5EF4-FFF2-40B4-BE49-F238E27FC236}">
                  <a16:creationId xmlns:a16="http://schemas.microsoft.com/office/drawing/2014/main" id="{2AD32EFB-5EA8-248D-4826-D72BA5A158EB}"/>
                </a:ext>
              </a:extLst>
            </p:cNvPr>
            <p:cNvSpPr/>
            <p:nvPr/>
          </p:nvSpPr>
          <p:spPr>
            <a:xfrm>
              <a:off x="0" y="0"/>
              <a:ext cx="10284206" cy="10284206"/>
            </a:xfrm>
            <a:custGeom>
              <a:avLst/>
              <a:gdLst/>
              <a:ahLst/>
              <a:cxnLst/>
              <a:rect l="l" t="t" r="r" b="b"/>
              <a:pathLst>
                <a:path w="10284206" h="10284206">
                  <a:moveTo>
                    <a:pt x="0" y="0"/>
                  </a:moveTo>
                  <a:lnTo>
                    <a:pt x="10284206" y="0"/>
                  </a:lnTo>
                  <a:lnTo>
                    <a:pt x="10284206" y="10284206"/>
                  </a:lnTo>
                  <a:lnTo>
                    <a:pt x="0" y="10284206"/>
                  </a:lnTo>
                  <a:lnTo>
                    <a:pt x="0" y="0"/>
                  </a:lnTo>
                  <a:close/>
                </a:path>
              </a:pathLst>
            </a:custGeom>
            <a:blipFill>
              <a:blip r:embed="rId3"/>
              <a:stretch>
                <a:fillRect/>
              </a:stretch>
            </a:blipFill>
          </p:spPr>
          <p:txBody>
            <a:bodyPr/>
            <a:lstStyle/>
            <a:p>
              <a:endParaRPr lang="en-GB"/>
            </a:p>
          </p:txBody>
        </p:sp>
      </p:grpSp>
    </p:spTree>
    <p:extLst>
      <p:ext uri="{BB962C8B-B14F-4D97-AF65-F5344CB8AC3E}">
        <p14:creationId xmlns:p14="http://schemas.microsoft.com/office/powerpoint/2010/main" val="4031407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a:extLst>
            <a:ext uri="{FF2B5EF4-FFF2-40B4-BE49-F238E27FC236}">
              <a16:creationId xmlns:a16="http://schemas.microsoft.com/office/drawing/2014/main" id="{A6BF5E0F-0B6C-7A85-C0BC-C66D785F22A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53D1B20-2F48-5752-9AB3-EDD25374B9D0}"/>
              </a:ext>
            </a:extLst>
          </p:cNvPr>
          <p:cNvSpPr>
            <a:spLocks noGrp="1"/>
          </p:cNvSpPr>
          <p:nvPr>
            <p:ph type="title" idx="4294967295"/>
          </p:nvPr>
        </p:nvSpPr>
        <p:spPr>
          <a:xfrm>
            <a:off x="1295400" y="417239"/>
            <a:ext cx="9601200"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chemeClr val="lt1"/>
                </a:solidFill>
                <a:effectLst/>
                <a:uLnTx/>
                <a:uFillTx/>
                <a:latin typeface="+mn-lt"/>
                <a:ea typeface="+mn-ea"/>
                <a:cs typeface="+mn-cs"/>
              </a:rPr>
              <a:t>Understanding difficulties</a:t>
            </a:r>
          </a:p>
        </p:txBody>
      </p:sp>
      <p:sp>
        <p:nvSpPr>
          <p:cNvPr id="4" name="TextBox 3">
            <a:extLst>
              <a:ext uri="{FF2B5EF4-FFF2-40B4-BE49-F238E27FC236}">
                <a16:creationId xmlns:a16="http://schemas.microsoft.com/office/drawing/2014/main" id="{32229E56-92AA-8F3C-08EA-4C1A78770B96}"/>
              </a:ext>
            </a:extLst>
          </p:cNvPr>
          <p:cNvSpPr txBox="1"/>
          <p:nvPr/>
        </p:nvSpPr>
        <p:spPr>
          <a:xfrm>
            <a:off x="480848" y="1590630"/>
            <a:ext cx="6096000" cy="5386090"/>
          </a:xfrm>
          <a:prstGeom prst="rect">
            <a:avLst/>
          </a:prstGeom>
          <a:noFill/>
        </p:spPr>
        <p:txBody>
          <a:bodyPr wrap="square">
            <a:spAutoFit/>
          </a:bodyPr>
          <a:lstStyle/>
          <a:p>
            <a:r>
              <a:rPr lang="en-GB" sz="3200" dirty="0"/>
              <a:t>Some examples: </a:t>
            </a:r>
          </a:p>
          <a:p>
            <a:pPr marL="457200" indent="-457200">
              <a:buFont typeface="Arial" panose="020B0604020202020204" pitchFamily="34" charset="0"/>
              <a:buChar char="•"/>
            </a:pPr>
            <a:r>
              <a:rPr lang="en-GB" sz="2800" dirty="0"/>
              <a:t>Not wanting to be different to peers</a:t>
            </a:r>
          </a:p>
          <a:p>
            <a:pPr marL="457200" indent="-457200">
              <a:buFont typeface="Arial" panose="020B0604020202020204" pitchFamily="34" charset="0"/>
              <a:buChar char="•"/>
            </a:pPr>
            <a:r>
              <a:rPr lang="en-GB" sz="2800" dirty="0"/>
              <a:t>Experience of bullying or discrimination</a:t>
            </a:r>
          </a:p>
          <a:p>
            <a:pPr marL="457200" indent="-457200">
              <a:buFont typeface="Arial" panose="020B0604020202020204" pitchFamily="34" charset="0"/>
              <a:buChar char="•"/>
            </a:pPr>
            <a:r>
              <a:rPr lang="en-GB" sz="2800" dirty="0"/>
              <a:t>Finding it hard to talk to new people </a:t>
            </a:r>
          </a:p>
          <a:p>
            <a:pPr marL="457200" indent="-457200">
              <a:buFont typeface="Arial" panose="020B0604020202020204" pitchFamily="34" charset="0"/>
              <a:buChar char="•"/>
            </a:pPr>
            <a:r>
              <a:rPr lang="en-GB" sz="2800" dirty="0"/>
              <a:t>Feeling unsafe or unsettled in school environment</a:t>
            </a:r>
          </a:p>
          <a:p>
            <a:pPr marL="457200" indent="-457200">
              <a:buFont typeface="Arial" panose="020B0604020202020204" pitchFamily="34" charset="0"/>
              <a:buChar char="•"/>
            </a:pPr>
            <a:r>
              <a:rPr lang="en-GB" sz="2800" dirty="0"/>
              <a:t>Difficulties with relationships due to past experiences</a:t>
            </a:r>
          </a:p>
          <a:p>
            <a:pPr marL="457200" indent="-457200">
              <a:buFont typeface="Arial" panose="020B0604020202020204" pitchFamily="34" charset="0"/>
              <a:buChar char="•"/>
            </a:pPr>
            <a:r>
              <a:rPr lang="en-GB" sz="2800" dirty="0"/>
              <a:t>Finding the conversation (e.g. eye sight) emotional</a:t>
            </a:r>
          </a:p>
          <a:p>
            <a:endParaRPr lang="en-GB" sz="3200" dirty="0"/>
          </a:p>
        </p:txBody>
      </p:sp>
      <p:grpSp>
        <p:nvGrpSpPr>
          <p:cNvPr id="2" name="Group 14" descr="Illustration of an iceberg with title 'bad' behaviour iceberg. The top of the iceberg above the water is label with behaviours that can be seen by others, for example anger, shouting, biting, hitting, refusing. The bottom of the iceberg shows what cannot be seen by others, for example anxiety, stress at home, shame, sensory overload, tired, disempowered. ">
            <a:extLst>
              <a:ext uri="{FF2B5EF4-FFF2-40B4-BE49-F238E27FC236}">
                <a16:creationId xmlns:a16="http://schemas.microsoft.com/office/drawing/2014/main" id="{476CA8A6-0861-5F9A-915E-83AF2144D088}"/>
              </a:ext>
              <a:ext uri="{C183D7F6-B498-43B3-948B-1728B52AA6E4}">
                <adec:decorative xmlns:adec="http://schemas.microsoft.com/office/drawing/2017/decorative" val="0"/>
              </a:ext>
            </a:extLst>
          </p:cNvPr>
          <p:cNvGrpSpPr>
            <a:grpSpLocks noChangeAspect="1"/>
          </p:cNvGrpSpPr>
          <p:nvPr/>
        </p:nvGrpSpPr>
        <p:grpSpPr>
          <a:xfrm>
            <a:off x="6924630" y="1590630"/>
            <a:ext cx="5267362" cy="5267362"/>
            <a:chOff x="0" y="0"/>
            <a:chExt cx="10284205" cy="10284205"/>
          </a:xfrm>
        </p:grpSpPr>
        <p:sp>
          <p:nvSpPr>
            <p:cNvPr id="3" name="Freeform 15">
              <a:extLst>
                <a:ext uri="{FF2B5EF4-FFF2-40B4-BE49-F238E27FC236}">
                  <a16:creationId xmlns:a16="http://schemas.microsoft.com/office/drawing/2014/main" id="{85426E35-9981-6CEE-220F-8F9941D10A46}"/>
                </a:ext>
              </a:extLst>
            </p:cNvPr>
            <p:cNvSpPr/>
            <p:nvPr/>
          </p:nvSpPr>
          <p:spPr>
            <a:xfrm>
              <a:off x="0" y="0"/>
              <a:ext cx="10284205" cy="10284205"/>
            </a:xfrm>
            <a:custGeom>
              <a:avLst/>
              <a:gdLst/>
              <a:ahLst/>
              <a:cxnLst/>
              <a:rect l="l" t="t" r="r" b="b"/>
              <a:pathLst>
                <a:path w="10284206" h="10284206">
                  <a:moveTo>
                    <a:pt x="0" y="0"/>
                  </a:moveTo>
                  <a:lnTo>
                    <a:pt x="10284206" y="0"/>
                  </a:lnTo>
                  <a:lnTo>
                    <a:pt x="10284206" y="10284206"/>
                  </a:lnTo>
                  <a:lnTo>
                    <a:pt x="0" y="10284206"/>
                  </a:lnTo>
                  <a:lnTo>
                    <a:pt x="0" y="0"/>
                  </a:lnTo>
                  <a:close/>
                </a:path>
              </a:pathLst>
            </a:custGeom>
            <a:blipFill>
              <a:blip r:embed="rId3"/>
              <a:stretch>
                <a:fillRect l="-827" t="-757" r="827" b="757"/>
              </a:stretch>
            </a:blipFill>
          </p:spPr>
          <p:txBody>
            <a:bodyPr/>
            <a:lstStyle/>
            <a:p>
              <a:endParaRPr lang="en-GB"/>
            </a:p>
          </p:txBody>
        </p:sp>
      </p:grpSp>
    </p:spTree>
    <p:extLst>
      <p:ext uri="{BB962C8B-B14F-4D97-AF65-F5344CB8AC3E}">
        <p14:creationId xmlns:p14="http://schemas.microsoft.com/office/powerpoint/2010/main" val="1620959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a:extLst>
            <a:ext uri="{FF2B5EF4-FFF2-40B4-BE49-F238E27FC236}">
              <a16:creationId xmlns:a16="http://schemas.microsoft.com/office/drawing/2014/main" id="{2397E19E-BE01-EA92-87A4-F62A571CEDD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7E602FE-FA2D-03F7-27E5-2E0BB8728CEB}"/>
              </a:ext>
            </a:extLst>
          </p:cNvPr>
          <p:cNvSpPr>
            <a:spLocks noGrp="1"/>
          </p:cNvSpPr>
          <p:nvPr>
            <p:ph type="title" idx="4294967295"/>
          </p:nvPr>
        </p:nvSpPr>
        <p:spPr>
          <a:xfrm>
            <a:off x="1295400" y="427749"/>
            <a:ext cx="9601200"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chemeClr val="lt1"/>
                </a:solidFill>
                <a:effectLst/>
                <a:uLnTx/>
                <a:uFillTx/>
                <a:latin typeface="+mn-lt"/>
                <a:ea typeface="+mn-ea"/>
                <a:cs typeface="+mn-cs"/>
              </a:rPr>
              <a:t>Ideas for managing engagement difficulties</a:t>
            </a:r>
          </a:p>
        </p:txBody>
      </p:sp>
      <p:sp>
        <p:nvSpPr>
          <p:cNvPr id="5" name="Content Placeholder 2">
            <a:extLst>
              <a:ext uri="{FF2B5EF4-FFF2-40B4-BE49-F238E27FC236}">
                <a16:creationId xmlns:a16="http://schemas.microsoft.com/office/drawing/2014/main" id="{C1862C50-1DE4-81F9-64E1-B389B707EF19}"/>
              </a:ext>
            </a:extLst>
          </p:cNvPr>
          <p:cNvSpPr>
            <a:spLocks noGrp="1"/>
          </p:cNvSpPr>
          <p:nvPr>
            <p:ph idx="1"/>
          </p:nvPr>
        </p:nvSpPr>
        <p:spPr>
          <a:xfrm>
            <a:off x="480849" y="2271016"/>
            <a:ext cx="4499742" cy="4354459"/>
          </a:xfrm>
        </p:spPr>
        <p:txBody>
          <a:bodyPr>
            <a:normAutofit/>
          </a:bodyPr>
          <a:lstStyle/>
          <a:p>
            <a:r>
              <a:rPr lang="en-GB" dirty="0"/>
              <a:t>Naming the difficulties</a:t>
            </a:r>
          </a:p>
          <a:p>
            <a:r>
              <a:rPr lang="en-GB" dirty="0"/>
              <a:t>Validate and normalise</a:t>
            </a:r>
          </a:p>
          <a:p>
            <a:r>
              <a:rPr lang="en-GB" dirty="0"/>
              <a:t>Acknowledge the boring bits</a:t>
            </a:r>
          </a:p>
          <a:p>
            <a:r>
              <a:rPr lang="en-US" dirty="0">
                <a:sym typeface="TT Ramillas"/>
              </a:rPr>
              <a:t>Check in with our expectations</a:t>
            </a:r>
          </a:p>
          <a:p>
            <a:r>
              <a:rPr lang="en-GB" dirty="0"/>
              <a:t>Use CYPs interests</a:t>
            </a:r>
          </a:p>
          <a:p>
            <a:r>
              <a:rPr lang="en-US" dirty="0">
                <a:sym typeface="TT Ramillas"/>
              </a:rPr>
              <a:t>Reduce session length</a:t>
            </a:r>
          </a:p>
        </p:txBody>
      </p:sp>
      <p:sp>
        <p:nvSpPr>
          <p:cNvPr id="7" name="Arrow: Right 6" descr="Blue arrow pointing from the information on the left side of the slide to the information on the right side of the slide. ">
            <a:extLst>
              <a:ext uri="{FF2B5EF4-FFF2-40B4-BE49-F238E27FC236}">
                <a16:creationId xmlns:a16="http://schemas.microsoft.com/office/drawing/2014/main" id="{4EB5BCD9-2874-4A0D-76CA-B973E4FC4787}"/>
              </a:ext>
            </a:extLst>
          </p:cNvPr>
          <p:cNvSpPr/>
          <p:nvPr/>
        </p:nvSpPr>
        <p:spPr>
          <a:xfrm>
            <a:off x="4783520" y="3895670"/>
            <a:ext cx="1639614" cy="357351"/>
          </a:xfrm>
          <a:prstGeom prst="rightArrow">
            <a:avLst/>
          </a:prstGeom>
          <a:solidFill>
            <a:srgbClr val="181F45"/>
          </a:solidFill>
          <a:ln>
            <a:solidFill>
              <a:srgbClr val="181F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3893CF17-2089-6755-0BA5-02890963BB1C}"/>
              </a:ext>
            </a:extLst>
          </p:cNvPr>
          <p:cNvSpPr txBox="1"/>
          <p:nvPr/>
        </p:nvSpPr>
        <p:spPr>
          <a:xfrm>
            <a:off x="6423134" y="1862923"/>
            <a:ext cx="5690037" cy="5170646"/>
          </a:xfrm>
          <a:prstGeom prst="rect">
            <a:avLst/>
          </a:prstGeom>
          <a:noFill/>
        </p:spPr>
        <p:txBody>
          <a:bodyPr wrap="square" rtlCol="0">
            <a:spAutoFit/>
          </a:bodyPr>
          <a:lstStyle/>
          <a:p>
            <a:r>
              <a:rPr lang="en-GB" sz="2400" dirty="0"/>
              <a:t>‘It seems you’re finding this hard to do, is that right, can you tell me why?’</a:t>
            </a:r>
          </a:p>
          <a:p>
            <a:endParaRPr lang="en-GB" sz="2400" dirty="0"/>
          </a:p>
          <a:p>
            <a:r>
              <a:rPr lang="en-GB" sz="2400" dirty="0"/>
              <a:t>‘This is really hard, it’s ok to feel X’, </a:t>
            </a:r>
          </a:p>
          <a:p>
            <a:endParaRPr lang="en-GB" sz="2400" dirty="0"/>
          </a:p>
          <a:p>
            <a:r>
              <a:rPr lang="en-GB" sz="2400" dirty="0"/>
              <a:t>‘Some of the young people I work with think/feel X, I am wondering if that’s the same for you’</a:t>
            </a:r>
          </a:p>
          <a:p>
            <a:endParaRPr lang="en-GB" sz="2400" dirty="0"/>
          </a:p>
          <a:p>
            <a:r>
              <a:rPr lang="en-US" sz="2400" dirty="0">
                <a:sym typeface="TT Ramillas"/>
              </a:rPr>
              <a:t>‘I know this test is a bit boring but I’m asking you to do it for </a:t>
            </a:r>
            <a:r>
              <a:rPr lang="en-US" sz="2400" i="1" dirty="0" err="1">
                <a:sym typeface="TT Ramillas Italics"/>
              </a:rPr>
              <a:t>Xreason</a:t>
            </a:r>
            <a:r>
              <a:rPr lang="en-US" sz="2400" i="1" dirty="0">
                <a:sym typeface="TT Ramillas Italics"/>
              </a:rPr>
              <a:t> </a:t>
            </a:r>
            <a:r>
              <a:rPr lang="en-US" sz="2400" i="1" dirty="0" err="1">
                <a:sym typeface="TT Ramillas Italics"/>
              </a:rPr>
              <a:t>whyX</a:t>
            </a:r>
            <a:r>
              <a:rPr lang="en-US" sz="2400" i="1" dirty="0">
                <a:sym typeface="TT Ramillas Italics"/>
              </a:rPr>
              <a:t> </a:t>
            </a:r>
            <a:r>
              <a:rPr lang="en-US" sz="2400" dirty="0">
                <a:sym typeface="TT Ramillas"/>
              </a:rPr>
              <a:t>and we can do </a:t>
            </a:r>
            <a:r>
              <a:rPr lang="en-US" sz="2400" i="1" dirty="0" err="1">
                <a:sym typeface="TT Ramillas Italics"/>
              </a:rPr>
              <a:t>Xfun</a:t>
            </a:r>
            <a:r>
              <a:rPr lang="en-US" sz="2400" i="1" dirty="0">
                <a:sym typeface="TT Ramillas Italics"/>
              </a:rPr>
              <a:t> </a:t>
            </a:r>
            <a:r>
              <a:rPr lang="en-US" sz="2400" i="1" dirty="0" err="1">
                <a:sym typeface="TT Ramillas Italics"/>
              </a:rPr>
              <a:t>activityX</a:t>
            </a:r>
            <a:r>
              <a:rPr lang="en-US" sz="2400" i="1" dirty="0">
                <a:sym typeface="TT Ramillas Italics"/>
              </a:rPr>
              <a:t> </a:t>
            </a:r>
            <a:r>
              <a:rPr lang="en-US" sz="2400" dirty="0">
                <a:sym typeface="TT Ramillas"/>
              </a:rPr>
              <a:t>when we’ve finished’</a:t>
            </a:r>
          </a:p>
          <a:p>
            <a:endParaRPr lang="en-GB" dirty="0"/>
          </a:p>
        </p:txBody>
      </p:sp>
    </p:spTree>
    <p:extLst>
      <p:ext uri="{BB962C8B-B14F-4D97-AF65-F5344CB8AC3E}">
        <p14:creationId xmlns:p14="http://schemas.microsoft.com/office/powerpoint/2010/main" val="1384351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a:extLst>
            <a:ext uri="{FF2B5EF4-FFF2-40B4-BE49-F238E27FC236}">
              <a16:creationId xmlns:a16="http://schemas.microsoft.com/office/drawing/2014/main" id="{A78B938B-D864-53D4-181D-F329BA287A0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1D62995-C7CB-F151-6A85-AD6859BC11FC}"/>
              </a:ext>
            </a:extLst>
          </p:cNvPr>
          <p:cNvSpPr>
            <a:spLocks noGrp="1"/>
          </p:cNvSpPr>
          <p:nvPr>
            <p:ph type="title" idx="4294967295"/>
          </p:nvPr>
        </p:nvSpPr>
        <p:spPr>
          <a:xfrm>
            <a:off x="1295400" y="417239"/>
            <a:ext cx="9601200"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chemeClr val="lt1"/>
                </a:solidFill>
                <a:effectLst/>
                <a:uLnTx/>
                <a:uFillTx/>
                <a:latin typeface="+mn-lt"/>
                <a:ea typeface="+mn-ea"/>
                <a:cs typeface="+mn-cs"/>
              </a:rPr>
              <a:t>When to refer for additional support?</a:t>
            </a:r>
          </a:p>
        </p:txBody>
      </p:sp>
      <p:sp>
        <p:nvSpPr>
          <p:cNvPr id="4" name="TextBox 3">
            <a:extLst>
              <a:ext uri="{FF2B5EF4-FFF2-40B4-BE49-F238E27FC236}">
                <a16:creationId xmlns:a16="http://schemas.microsoft.com/office/drawing/2014/main" id="{63A610F3-61BA-AE6E-552A-4F3C7032052A}"/>
              </a:ext>
            </a:extLst>
          </p:cNvPr>
          <p:cNvSpPr txBox="1"/>
          <p:nvPr/>
        </p:nvSpPr>
        <p:spPr>
          <a:xfrm>
            <a:off x="690912" y="2076177"/>
            <a:ext cx="6673714" cy="4524315"/>
          </a:xfrm>
          <a:prstGeom prst="rect">
            <a:avLst/>
          </a:prstGeom>
          <a:noFill/>
        </p:spPr>
        <p:txBody>
          <a:bodyPr wrap="square">
            <a:spAutoFit/>
          </a:bodyPr>
          <a:lstStyle/>
          <a:p>
            <a:pPr marL="285750" indent="-285750">
              <a:buFont typeface="Arial" panose="020B0604020202020204" pitchFamily="34" charset="0"/>
              <a:buChar char="•"/>
            </a:pPr>
            <a:r>
              <a:rPr lang="en-GB" sz="3200" dirty="0"/>
              <a:t>What is the day-to-day impact for the CYP?</a:t>
            </a:r>
          </a:p>
          <a:p>
            <a:pPr marL="285750" indent="-285750">
              <a:buFont typeface="Arial" panose="020B0604020202020204" pitchFamily="34" charset="0"/>
              <a:buChar char="•"/>
            </a:pPr>
            <a:r>
              <a:rPr lang="en-GB" sz="3200" dirty="0"/>
              <a:t>What is the CYP view about having more support?</a:t>
            </a:r>
          </a:p>
          <a:p>
            <a:pPr marL="285750" indent="-285750">
              <a:buFont typeface="Arial" panose="020B0604020202020204" pitchFamily="34" charset="0"/>
              <a:buChar char="•"/>
            </a:pPr>
            <a:r>
              <a:rPr lang="en-GB" sz="3200" dirty="0"/>
              <a:t>Speak with the system around the CYP</a:t>
            </a:r>
          </a:p>
          <a:p>
            <a:pPr marL="285750" indent="-285750">
              <a:buFont typeface="Arial" panose="020B0604020202020204" pitchFamily="34" charset="0"/>
              <a:buChar char="•"/>
            </a:pPr>
            <a:r>
              <a:rPr lang="en-GB" sz="3200" dirty="0"/>
              <a:t>What support and resources are already in place? </a:t>
            </a:r>
          </a:p>
          <a:p>
            <a:endParaRPr lang="en-GB" sz="3200" dirty="0"/>
          </a:p>
        </p:txBody>
      </p:sp>
      <p:pic>
        <p:nvPicPr>
          <p:cNvPr id="2050" name="Picture 2" descr="Photograph of a black signpost with six directional arrows labelled Help, Support, Advice, Guidance, Assistance, and Info against a blue sky with scattered clouds. ">
            <a:extLst>
              <a:ext uri="{FF2B5EF4-FFF2-40B4-BE49-F238E27FC236}">
                <a16:creationId xmlns:a16="http://schemas.microsoft.com/office/drawing/2014/main" id="{7039D63E-696C-DEF2-A374-B649F7998E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8702" y="2455359"/>
            <a:ext cx="4643087" cy="3474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844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a:extLst>
            <a:ext uri="{FF2B5EF4-FFF2-40B4-BE49-F238E27FC236}">
              <a16:creationId xmlns:a16="http://schemas.microsoft.com/office/drawing/2014/main" id="{C39E6F27-5392-435F-7A5B-67E8A2380A8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7B1CB0D-BB36-235E-2CEE-0E8C8BCF2C77}"/>
              </a:ext>
            </a:extLst>
          </p:cNvPr>
          <p:cNvSpPr>
            <a:spLocks noGrp="1"/>
          </p:cNvSpPr>
          <p:nvPr>
            <p:ph type="title" idx="4294967295"/>
          </p:nvPr>
        </p:nvSpPr>
        <p:spPr>
          <a:xfrm>
            <a:off x="1295400" y="417239"/>
            <a:ext cx="9601200" cy="1133499"/>
          </a:xfrm>
          <a:prstGeom prst="roundRect">
            <a:avLst/>
          </a:prstGeom>
          <a:solidFill>
            <a:srgbClr val="181F4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chemeClr val="lt1"/>
                </a:solidFill>
                <a:effectLst/>
                <a:uLnTx/>
                <a:uFillTx/>
                <a:latin typeface="+mn-lt"/>
                <a:ea typeface="+mn-ea"/>
                <a:cs typeface="+mn-cs"/>
              </a:rPr>
              <a:t>Where to refer?</a:t>
            </a:r>
          </a:p>
        </p:txBody>
      </p:sp>
      <p:sp>
        <p:nvSpPr>
          <p:cNvPr id="4" name="TextBox 3">
            <a:extLst>
              <a:ext uri="{FF2B5EF4-FFF2-40B4-BE49-F238E27FC236}">
                <a16:creationId xmlns:a16="http://schemas.microsoft.com/office/drawing/2014/main" id="{6686D15E-E10E-4ED3-41C1-F83DC866634D}"/>
              </a:ext>
            </a:extLst>
          </p:cNvPr>
          <p:cNvSpPr txBox="1"/>
          <p:nvPr/>
        </p:nvSpPr>
        <p:spPr>
          <a:xfrm>
            <a:off x="574305" y="1742544"/>
            <a:ext cx="6673714" cy="5509200"/>
          </a:xfrm>
          <a:prstGeom prst="rect">
            <a:avLst/>
          </a:prstGeom>
          <a:noFill/>
        </p:spPr>
        <p:txBody>
          <a:bodyPr wrap="square">
            <a:spAutoFit/>
          </a:bodyPr>
          <a:lstStyle/>
          <a:p>
            <a:r>
              <a:rPr lang="en-GB" sz="3200" dirty="0"/>
              <a:t>Significant concerns about the CYP mental health</a:t>
            </a:r>
          </a:p>
          <a:p>
            <a:pPr marL="742950" lvl="1" indent="-285750">
              <a:buFont typeface="Arial" panose="020B0604020202020204" pitchFamily="34" charset="0"/>
              <a:buChar char="•"/>
            </a:pPr>
            <a:r>
              <a:rPr lang="en-GB" sz="3200" dirty="0"/>
              <a:t>GP </a:t>
            </a:r>
          </a:p>
          <a:p>
            <a:pPr marL="742950" lvl="1" indent="-285750">
              <a:buFont typeface="Arial" panose="020B0604020202020204" pitchFamily="34" charset="0"/>
              <a:buChar char="•"/>
            </a:pPr>
            <a:r>
              <a:rPr lang="en-GB" sz="3200" dirty="0"/>
              <a:t>Local CAMHS </a:t>
            </a:r>
          </a:p>
          <a:p>
            <a:r>
              <a:rPr lang="en-GB" sz="3200" dirty="0"/>
              <a:t>What else is available in your area?</a:t>
            </a:r>
          </a:p>
          <a:p>
            <a:pPr marL="742950" lvl="1" indent="-285750">
              <a:buFont typeface="Arial" panose="020B0604020202020204" pitchFamily="34" charset="0"/>
              <a:buChar char="•"/>
            </a:pPr>
            <a:r>
              <a:rPr lang="en-GB" sz="3200" dirty="0"/>
              <a:t>School based support</a:t>
            </a:r>
          </a:p>
          <a:p>
            <a:pPr marL="742950" lvl="1" indent="-285750">
              <a:buFont typeface="Arial" panose="020B0604020202020204" pitchFamily="34" charset="0"/>
              <a:buChar char="•"/>
            </a:pPr>
            <a:r>
              <a:rPr lang="en-GB" sz="3200" dirty="0"/>
              <a:t>Paediatric psychology services </a:t>
            </a:r>
          </a:p>
          <a:p>
            <a:pPr marL="742950" lvl="1" indent="-285750">
              <a:buFont typeface="Arial" panose="020B0604020202020204" pitchFamily="34" charset="0"/>
              <a:buChar char="•"/>
            </a:pPr>
            <a:r>
              <a:rPr lang="en-GB" sz="3200" dirty="0"/>
              <a:t>Community paediatrics</a:t>
            </a:r>
          </a:p>
          <a:p>
            <a:pPr marL="742950" lvl="1" indent="-285750">
              <a:buFont typeface="Arial" panose="020B0604020202020204" pitchFamily="34" charset="0"/>
              <a:buChar char="•"/>
            </a:pPr>
            <a:r>
              <a:rPr lang="en-GB" sz="3200" dirty="0"/>
              <a:t>Third sector- charities (RNIB, Look)</a:t>
            </a:r>
          </a:p>
          <a:p>
            <a:endParaRPr lang="en-GB" sz="3200" dirty="0"/>
          </a:p>
        </p:txBody>
      </p:sp>
      <p:pic>
        <p:nvPicPr>
          <p:cNvPr id="2050" name="Picture 2" descr="Photograph of a black signpost with six directional arrows labelled Help, Support, Advice, Guidance, Assistance, and Info against a blue sky with scattered clouds. ">
            <a:extLst>
              <a:ext uri="{FF2B5EF4-FFF2-40B4-BE49-F238E27FC236}">
                <a16:creationId xmlns:a16="http://schemas.microsoft.com/office/drawing/2014/main" id="{75569D0E-0F2F-773B-65B5-46E6F28BD3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8702" y="2455359"/>
            <a:ext cx="4643087" cy="3474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446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B2C8-4745-A2E1-6F0E-C853505EEDF8}"/>
              </a:ext>
            </a:extLst>
          </p:cNvPr>
          <p:cNvSpPr>
            <a:spLocks noGrp="1"/>
          </p:cNvSpPr>
          <p:nvPr>
            <p:ph type="title"/>
          </p:nvPr>
        </p:nvSpPr>
        <p:spPr/>
        <p:txBody>
          <a:bodyPr/>
          <a:lstStyle/>
          <a:p>
            <a:r>
              <a:rPr lang="en-GB" dirty="0"/>
              <a:t>References &amp; Resources</a:t>
            </a:r>
          </a:p>
        </p:txBody>
      </p:sp>
      <p:sp>
        <p:nvSpPr>
          <p:cNvPr id="3" name="Content Placeholder 2">
            <a:extLst>
              <a:ext uri="{FF2B5EF4-FFF2-40B4-BE49-F238E27FC236}">
                <a16:creationId xmlns:a16="http://schemas.microsoft.com/office/drawing/2014/main" id="{55972ECD-878F-5345-99F7-A7ECEB819BB8}"/>
              </a:ext>
            </a:extLst>
          </p:cNvPr>
          <p:cNvSpPr>
            <a:spLocks noGrp="1"/>
          </p:cNvSpPr>
          <p:nvPr>
            <p:ph idx="1"/>
          </p:nvPr>
        </p:nvSpPr>
        <p:spPr/>
        <p:txBody>
          <a:bodyPr vert="horz" lIns="91440" tIns="45720" rIns="91440" bIns="45720" rtlCol="0" anchor="t">
            <a:noAutofit/>
          </a:bodyPr>
          <a:lstStyle/>
          <a:p>
            <a:r>
              <a:rPr lang="en-GB" sz="2300" dirty="0"/>
              <a:t>Augestad, L. B. (2017). Mental Health among Children and Young Adults with Visual Impairments: A Systematic Review. </a:t>
            </a:r>
            <a:r>
              <a:rPr lang="en-GB" sz="2300" i="1" dirty="0"/>
              <a:t>Journal of Visual Impairment &amp; Blindness</a:t>
            </a:r>
            <a:r>
              <a:rPr lang="en-GB" sz="2300" dirty="0"/>
              <a:t>, </a:t>
            </a:r>
            <a:r>
              <a:rPr lang="en-GB" sz="2300" i="1" dirty="0"/>
              <a:t>111</a:t>
            </a:r>
            <a:r>
              <a:rPr lang="en-GB" sz="2300" dirty="0"/>
              <a:t>(5), 411.</a:t>
            </a:r>
          </a:p>
          <a:p>
            <a:r>
              <a:rPr lang="en-GB" sz="2300" dirty="0"/>
              <a:t>McKay, C., &amp; McCubbin, I. (2026). Investigating psychological distress in children with a visual impairment: The role of parental factors. </a:t>
            </a:r>
            <a:r>
              <a:rPr lang="en-GB" sz="2300" i="1" dirty="0"/>
              <a:t>British Journal of Visual Impairment</a:t>
            </a:r>
            <a:r>
              <a:rPr lang="en-GB" sz="2300" dirty="0"/>
              <a:t>, </a:t>
            </a:r>
            <a:r>
              <a:rPr lang="en-GB" sz="2300" i="1" dirty="0"/>
              <a:t>44</a:t>
            </a:r>
            <a:r>
              <a:rPr lang="en-GB" sz="2300" dirty="0"/>
              <a:t>(1), 141–156. </a:t>
            </a:r>
            <a:r>
              <a:rPr lang="en-GB" sz="2300" dirty="0">
                <a:hlinkClick r:id="rId2"/>
              </a:rPr>
              <a:t>https://doi.org/10.1177/02646196241305553</a:t>
            </a:r>
            <a:endParaRPr lang="en-GB" sz="2300" dirty="0"/>
          </a:p>
          <a:p>
            <a:r>
              <a:rPr lang="en-GB" sz="2300" dirty="0"/>
              <a:t>McLean, R. J., Windridge, K. C., &amp; Gottlob, I. (2012). Living with nystagmus: a qualitative study. </a:t>
            </a:r>
            <a:r>
              <a:rPr lang="en-GB" sz="2300" i="1" dirty="0"/>
              <a:t>British journal of ophthalmology</a:t>
            </a:r>
            <a:r>
              <a:rPr lang="en-GB" sz="2300" dirty="0"/>
              <a:t>, </a:t>
            </a:r>
            <a:r>
              <a:rPr lang="en-GB" sz="2300" i="1" dirty="0"/>
              <a:t>96</a:t>
            </a:r>
            <a:r>
              <a:rPr lang="en-GB" sz="2300" dirty="0"/>
              <a:t>(7), 981-986.</a:t>
            </a:r>
          </a:p>
          <a:p>
            <a:r>
              <a:rPr lang="en-GB" sz="2300" dirty="0"/>
              <a:t>FAB &amp; RNIB podcasts </a:t>
            </a:r>
            <a:r>
              <a:rPr lang="en-GB" sz="2300" dirty="0">
                <a:hlinkClick r:id="rId3"/>
              </a:rPr>
              <a:t>Fight Against Blindness : Podcasts</a:t>
            </a:r>
            <a:endParaRPr lang="en-GB" sz="2300" dirty="0"/>
          </a:p>
          <a:p>
            <a:r>
              <a:rPr lang="en-GB" sz="2300" dirty="0"/>
              <a:t>RNIB- Tough Talks </a:t>
            </a:r>
            <a:r>
              <a:rPr lang="en-GB" sz="2300" dirty="0">
                <a:hlinkClick r:id="rId4"/>
              </a:rPr>
              <a:t>Tough talks – Talking to children about vision impairment</a:t>
            </a:r>
            <a:endParaRPr lang="en-GB" sz="2300" dirty="0"/>
          </a:p>
          <a:p>
            <a:r>
              <a:rPr lang="en-GB" sz="2300" dirty="0"/>
              <a:t>Medical Needs in Schools - </a:t>
            </a:r>
            <a:r>
              <a:rPr lang="en-GB" sz="2300" dirty="0">
                <a:ea typeface="+mn-lt"/>
                <a:cs typeface="+mn-lt"/>
                <a:hlinkClick r:id="rId5"/>
              </a:rPr>
              <a:t>For Professionals Working in Education to Assist Young People with Visual Impairments</a:t>
            </a:r>
            <a:r>
              <a:rPr lang="en-GB" sz="2300" dirty="0">
                <a:ea typeface="+mn-lt"/>
                <a:cs typeface="+mn-lt"/>
              </a:rPr>
              <a:t> (</a:t>
            </a:r>
            <a:r>
              <a:rPr lang="en-GB" sz="2300" dirty="0">
                <a:solidFill>
                  <a:srgbClr val="000000"/>
                </a:solidFill>
                <a:ea typeface="+mn-lt"/>
                <a:cs typeface="+mn-lt"/>
              </a:rPr>
              <a:t>covers psychological, educational and social impact and guidance for teachers/schools to mitigate these impacts) </a:t>
            </a:r>
            <a:endParaRPr lang="en-GB" sz="2300" dirty="0"/>
          </a:p>
        </p:txBody>
      </p:sp>
    </p:spTree>
    <p:extLst>
      <p:ext uri="{BB962C8B-B14F-4D97-AF65-F5344CB8AC3E}">
        <p14:creationId xmlns:p14="http://schemas.microsoft.com/office/powerpoint/2010/main" val="32575227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cc2ea65-c719-41d9-988b-71966015e80c" xsi:nil="true"/>
    <lcf76f155ced4ddcb4097134ff3c332f xmlns="8adf1474-c589-4d8d-8845-b29752e2ad1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474094D7171F40918BA1F594CF330D" ma:contentTypeVersion="16" ma:contentTypeDescription="Create a new document." ma:contentTypeScope="" ma:versionID="b525836fa9f84ea1ea1e50c37fc2892c">
  <xsd:schema xmlns:xsd="http://www.w3.org/2001/XMLSchema" xmlns:xs="http://www.w3.org/2001/XMLSchema" xmlns:p="http://schemas.microsoft.com/office/2006/metadata/properties" xmlns:ns2="8adf1474-c589-4d8d-8845-b29752e2ad17" xmlns:ns3="8cc2ea65-c719-41d9-988b-71966015e80c" targetNamespace="http://schemas.microsoft.com/office/2006/metadata/properties" ma:root="true" ma:fieldsID="cc8eb7b99987f30ba6f570b57c669e09" ns2:_="" ns3:_="">
    <xsd:import namespace="8adf1474-c589-4d8d-8845-b29752e2ad17"/>
    <xsd:import namespace="8cc2ea65-c719-41d9-988b-71966015e80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df1474-c589-4d8d-8845-b29752e2ad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ddceb6f-fc1d-4969-89bb-c4e422298d36"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c2ea65-c719-41d9-988b-71966015e80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a6e20fa-3c5c-466a-bea1-03d1351837d3}" ma:internalName="TaxCatchAll" ma:showField="CatchAllData" ma:web="8cc2ea65-c719-41d9-988b-71966015e8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DCB150-2E23-428D-B1EC-EE90AC54BCE3}">
  <ds:schemaRefs>
    <ds:schemaRef ds:uri="http://schemas.microsoft.com/sharepoint/v3/contenttype/forms"/>
  </ds:schemaRefs>
</ds:datastoreItem>
</file>

<file path=customXml/itemProps2.xml><?xml version="1.0" encoding="utf-8"?>
<ds:datastoreItem xmlns:ds="http://schemas.openxmlformats.org/officeDocument/2006/customXml" ds:itemID="{AA667534-E85C-4C83-BE27-C90F032419FA}">
  <ds:schemaRefs>
    <ds:schemaRef ds:uri="http://www.w3.org/XML/1998/namespace"/>
    <ds:schemaRef ds:uri="http://purl.org/dc/terms/"/>
    <ds:schemaRef ds:uri="http://schemas.openxmlformats.org/package/2006/metadata/core-properties"/>
    <ds:schemaRef ds:uri="e4b813e1-1369-467c-a240-e0b60765e445"/>
    <ds:schemaRef ds:uri="http://schemas.microsoft.com/office/2006/metadata/properties"/>
    <ds:schemaRef ds:uri="http://purl.org/dc/elements/1.1/"/>
    <ds:schemaRef ds:uri="http://schemas.microsoft.com/office/2006/documentManagement/typ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A4134C0D-4CF7-416E-AC3D-BADB1BEDF4EA}"/>
</file>

<file path=docProps/app.xml><?xml version="1.0" encoding="utf-8"?>
<Properties xmlns="http://schemas.openxmlformats.org/officeDocument/2006/extended-properties" xmlns:vt="http://schemas.openxmlformats.org/officeDocument/2006/docPropsVTypes">
  <Template>Office Theme</Template>
  <TotalTime>1807</TotalTime>
  <Words>1199</Words>
  <Application>Microsoft Office PowerPoint</Application>
  <PresentationFormat>Widescreen</PresentationFormat>
  <Paragraphs>172</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Aptos Display</vt:lpstr>
      <vt:lpstr>Arial</vt:lpstr>
      <vt:lpstr>TT Ramillas</vt:lpstr>
      <vt:lpstr>TT Ramillas Italics</vt:lpstr>
      <vt:lpstr>Office Theme</vt:lpstr>
      <vt:lpstr>Psychological Support for Children &amp; Young People with Vision Impairment</vt:lpstr>
      <vt:lpstr>Overview of presentation</vt:lpstr>
      <vt:lpstr>Fight Against Blindness</vt:lpstr>
      <vt:lpstr>What do FAB psychologists do?</vt:lpstr>
      <vt:lpstr>Supporting CYP &amp; families directly</vt:lpstr>
      <vt:lpstr>Supporting CYP &amp; families directly</vt:lpstr>
      <vt:lpstr>Additional work of Psychologists</vt:lpstr>
      <vt:lpstr>What other services are available</vt:lpstr>
      <vt:lpstr>Why is psychological support important?</vt:lpstr>
      <vt:lpstr>Impact of living with VI</vt:lpstr>
      <vt:lpstr>Responding to difficult emotions</vt:lpstr>
      <vt:lpstr>PowerPoint Presentation</vt:lpstr>
      <vt:lpstr>Behaviour is communication</vt:lpstr>
      <vt:lpstr>Understanding difficulties</vt:lpstr>
      <vt:lpstr>Ideas for managing engagement difficulties</vt:lpstr>
      <vt:lpstr>When to refer for additional support?</vt:lpstr>
      <vt:lpstr>Where to refer?</vt:lpstr>
      <vt:lpstr>References &amp; Resources</vt:lpstr>
    </vt:vector>
  </TitlesOfParts>
  <Company>UHBW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Emily Diver</dc:creator>
  <cp:lastModifiedBy>George Plumridge</cp:lastModifiedBy>
  <cp:revision>63</cp:revision>
  <dcterms:created xsi:type="dcterms:W3CDTF">2026-01-20T13:43:16Z</dcterms:created>
  <dcterms:modified xsi:type="dcterms:W3CDTF">2026-04-30T10:07:45Z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0x01010052474094D7171F40918BA1F594CF330D</vt:lpwstr>
  </property>
</Properties>
</file>