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notesMasterIdLst>
    <p:notesMasterId r:id="rId10"/>
  </p:notesMasterIdLst>
  <p:handoutMasterIdLst>
    <p:handoutMasterId r:id="rId11"/>
  </p:handoutMasterIdLst>
  <p:sldIdLst>
    <p:sldId id="258" r:id="rId5"/>
    <p:sldId id="260" r:id="rId6"/>
    <p:sldId id="257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lding page" id="{75302578-B3D1-4402-AE66-53361CDA89B5}">
          <p14:sldIdLst/>
        </p14:section>
        <p14:section name="Presentation" id="{6035BE7D-A41E-4331-9594-A0844E8AADBA}">
          <p14:sldIdLst/>
        </p14:section>
        <p14:section name="Untitled Section" id="{B0156700-F28A-4A88-9495-AF540755FABF}">
          <p14:sldIdLst/>
        </p14:section>
        <p14:section name="STEP Transitions Programme" id="{49A65C8C-D6D0-4E8B-808D-FA95BAE67986}">
          <p14:sldIdLst>
            <p14:sldId id="258"/>
            <p14:sldId id="260"/>
            <p14:sldId id="257"/>
            <p14:sldId id="259"/>
            <p14:sldId id="261"/>
          </p14:sldIdLst>
        </p14:section>
        <p14:section name="Final page" id="{6A4305E6-9242-4353-9F2A-C98C6A52AC1A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ay Towers" initials="LT" lastIdx="1" clrIdx="0">
    <p:extLst>
      <p:ext uri="{19B8F6BF-5375-455C-9EA6-DF929625EA0E}">
        <p15:presenceInfo xmlns:p15="http://schemas.microsoft.com/office/powerpoint/2012/main" userId="S-1-5-21-2214623566-1423087815-3771592990-12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C5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4C1B9E-0A77-4702-9B8C-A6865BE3E2E8}" v="2" dt="2026-05-27T08:26:49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514" autoAdjust="0"/>
  </p:normalViewPr>
  <p:slideViewPr>
    <p:cSldViewPr>
      <p:cViewPr varScale="1">
        <p:scale>
          <a:sx n="35" d="100"/>
          <a:sy n="35" d="100"/>
        </p:scale>
        <p:origin x="2509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 Plumridge" userId="55c9242c-b837-47d0-b0ef-ad38aad998f4" providerId="ADAL" clId="{728AA79A-3A04-4EF0-8F59-C678EC8F3AD5}"/>
    <pc:docChg chg="addSld delSld modSld">
      <pc:chgData name="George Plumridge" userId="55c9242c-b837-47d0-b0ef-ad38aad998f4" providerId="ADAL" clId="{728AA79A-3A04-4EF0-8F59-C678EC8F3AD5}" dt="2026-05-27T08:26:49.489" v="1"/>
      <pc:docMkLst>
        <pc:docMk/>
      </pc:docMkLst>
      <pc:sldChg chg="add del">
        <pc:chgData name="George Plumridge" userId="55c9242c-b837-47d0-b0ef-ad38aad998f4" providerId="ADAL" clId="{728AA79A-3A04-4EF0-8F59-C678EC8F3AD5}" dt="2026-05-27T08:26:49.489" v="1"/>
        <pc:sldMkLst>
          <pc:docMk/>
          <pc:sldMk cId="2814926211" sldId="26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E9E80-1F9E-46D1-86A6-1D73712105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D0F3-66A9-47FB-9B93-D45F8F780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11886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4EF68-2F9C-4F39-9791-589246B37A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Notes Placeholder 7">
            <a:extLst>
              <a:ext uri="{FF2B5EF4-FFF2-40B4-BE49-F238E27FC236}">
                <a16:creationId xmlns:a16="http://schemas.microsoft.com/office/drawing/2014/main" id="{12534ACC-E9C2-4137-A1D2-9DA212650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6726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99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23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65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869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4EF68-2F9C-4F39-9791-589246B37A6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185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78EE-5409-4C32-95CF-7960FFE1B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212081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E1621-110A-45D8-A68B-898E13403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505" y="3595739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B3AD3-0C32-4724-AAF8-5E7BF069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6360" y="6088211"/>
            <a:ext cx="2743200" cy="365125"/>
          </a:xfrm>
        </p:spPr>
        <p:txBody>
          <a:bodyPr/>
          <a:lstStyle/>
          <a:p>
            <a:fld id="{FA52ED71-2275-4BB7-ACEF-B06C93D97652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7" name="Straight Connector 6" descr="Blue line for design purpose">
            <a:extLst>
              <a:ext uri="{FF2B5EF4-FFF2-40B4-BE49-F238E27FC236}">
                <a16:creationId xmlns:a16="http://schemas.microsoft.com/office/drawing/2014/main" id="{63FFFE93-C005-4CFF-AEE7-B1BD7865846D}"/>
              </a:ext>
            </a:extLst>
          </p:cNvPr>
          <p:cNvCxnSpPr/>
          <p:nvPr userDrawn="1"/>
        </p:nvCxnSpPr>
        <p:spPr>
          <a:xfrm>
            <a:off x="0" y="645333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05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B52D-ED32-410C-B512-13A2814A3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489-C213-41DC-9455-4DACB2EEA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34C58"/>
                </a:solidFill>
              </a:defRPr>
            </a:lvl1pPr>
            <a:lvl2pPr>
              <a:defRPr>
                <a:solidFill>
                  <a:srgbClr val="334C58"/>
                </a:solidFill>
              </a:defRPr>
            </a:lvl2pPr>
            <a:lvl3pPr>
              <a:defRPr>
                <a:solidFill>
                  <a:srgbClr val="334C58"/>
                </a:solidFill>
              </a:defRPr>
            </a:lvl3pPr>
            <a:lvl4pPr>
              <a:defRPr>
                <a:solidFill>
                  <a:srgbClr val="334C58"/>
                </a:solidFill>
              </a:defRPr>
            </a:lvl4pPr>
            <a:lvl5pPr>
              <a:defRPr>
                <a:solidFill>
                  <a:srgbClr val="334C5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ECE28-EDFB-417D-BD62-E6CD7CBC3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35456-8EAE-4F52-F8DB-6CF8807F5A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01504" y="3246104"/>
            <a:ext cx="1889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8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4163C-116A-4BD1-B677-F9B19286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49A4-169D-4242-A674-C1499527C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F218A-4AC8-482C-87F6-D6DFFC1AB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57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2187-AC01-4B76-AC23-3B6DA9C1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52C5-D976-4EB9-8191-19D166771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4EE14-95E8-4C5C-BA94-7B567B34A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F75432-57AC-43D0-B67C-EC5EC3B7D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7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F60F-8A15-4BD5-948A-CCF5DA74D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C6CF-6924-4511-A454-EDB97368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156D5-6676-4E41-9B40-C468DEDDC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B8D57-A899-4221-ABAA-1F78592C9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1A8589-0E31-4F98-9A78-6F3232AAE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3B48A25-24BC-42A0-9B5E-58F0205E9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30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DBAE-F16B-4E79-8FF4-5F8CB543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13EDE-CC71-4C3A-BEEA-B06B3B907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B55B2-7C55-460D-914D-8C1A850F4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B4D1D1-9B52-4124-A605-19C7B053B4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64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1B467-2DED-4ABF-BB0B-F585F5F38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2B890-3203-4C86-977A-61B10DE4A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D88B3-240B-4BDD-B72B-D47635A3E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8BD3858-37A9-4D01-A51F-9EFE469E50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71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4ACF6-C8AA-444C-9C5C-96FC78E2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A996D-BA30-4063-90CB-FB1BB5289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B694F-2825-4115-A530-20A163902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2ED71-2275-4BB7-ACEF-B06C93D97652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Straight Connector 4" descr="Blue line for design purpose">
            <a:extLst>
              <a:ext uri="{FF2B5EF4-FFF2-40B4-BE49-F238E27FC236}">
                <a16:creationId xmlns:a16="http://schemas.microsoft.com/office/drawing/2014/main" id="{7B23A58F-6FD6-40A0-8BAC-E4D8E4CDA9CC}"/>
              </a:ext>
            </a:extLst>
          </p:cNvPr>
          <p:cNvCxnSpPr/>
          <p:nvPr userDrawn="1"/>
        </p:nvCxnSpPr>
        <p:spPr>
          <a:xfrm>
            <a:off x="0" y="6453336"/>
            <a:ext cx="12192000" cy="0"/>
          </a:xfrm>
          <a:prstGeom prst="line">
            <a:avLst/>
          </a:prstGeom>
          <a:ln w="76200">
            <a:solidFill>
              <a:srgbClr val="334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EF82EEA-6EDE-A4C9-5911-8DE78716D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262106"/>
            <a:ext cx="2592288" cy="153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8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6" r:id="rId6"/>
    <p:sldLayoutId id="214748370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C5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34C5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34C5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4C5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34C5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34C5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907201-A02A-DEBF-440C-93939940B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STEP Transitions Programme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7739D5-15DB-0264-B56E-86D25CBFE0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41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2DD474-16C3-6D3A-9187-D5E3857AF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is STEP?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BA53DF-EA73-E5C1-E3EA-54A29D467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For blind and partially sighted students planning their next step into further or higher education</a:t>
            </a:r>
          </a:p>
          <a:p>
            <a:pPr lvl="0"/>
            <a:r>
              <a:rPr lang="en-GB" dirty="0"/>
              <a:t>Blend of online and in person interactive sessions</a:t>
            </a:r>
          </a:p>
          <a:p>
            <a:pPr lvl="0"/>
            <a:r>
              <a:rPr lang="en-GB" dirty="0"/>
              <a:t>Build and develop skills around confidence, self advocacy, communication and independence</a:t>
            </a:r>
          </a:p>
          <a:p>
            <a:pPr lvl="0"/>
            <a:r>
              <a:rPr lang="en-GB" dirty="0"/>
              <a:t>Assistive technology series </a:t>
            </a:r>
          </a:p>
          <a:p>
            <a:pPr lvl="0"/>
            <a:r>
              <a:rPr lang="en-GB" dirty="0"/>
              <a:t>Hear insights and ask questions to students who have already been through the journey </a:t>
            </a:r>
          </a:p>
          <a:p>
            <a:pPr lvl="0"/>
            <a:r>
              <a:rPr lang="en-GB" dirty="0"/>
              <a:t>Connect with others </a:t>
            </a:r>
          </a:p>
        </p:txBody>
      </p:sp>
    </p:spTree>
    <p:extLst>
      <p:ext uri="{BB962C8B-B14F-4D97-AF65-F5344CB8AC3E}">
        <p14:creationId xmlns:p14="http://schemas.microsoft.com/office/powerpoint/2010/main" val="408249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36FD-1AB6-4049-AC2D-F9F8CCD67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7994104" cy="1325563"/>
          </a:xfrm>
        </p:spPr>
        <p:txBody>
          <a:bodyPr/>
          <a:lstStyle/>
          <a:p>
            <a:r>
              <a:rPr lang="en-GB" b="1" dirty="0"/>
              <a:t>The Difference STEP 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0C442-8512-406B-8EAF-838B5E48C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825625"/>
            <a:ext cx="1185664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Building confidence, connection and readiness</a:t>
            </a:r>
            <a:br>
              <a:rPr lang="en-GB" dirty="0"/>
            </a:br>
            <a:r>
              <a:rPr lang="en-GB" i="1" dirty="0"/>
              <a:t>(Based on feedback from 22 students)</a:t>
            </a:r>
          </a:p>
          <a:p>
            <a:pPr marL="0" lvl="0" indent="0">
              <a:buNone/>
            </a:pPr>
            <a:r>
              <a:rPr lang="en-GB" dirty="0"/>
              <a:t>100% increased confidence, 91% felt more connected , 100% would attend again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What students told us:</a:t>
            </a: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“Hearing from students who have been to university helped me realise I’m not alone.”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“As more people opened up about their needs and setbacks, I felt far more comfortable and encouraged to talk about myself.”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“The discussions made me realise that going to university won’t be as daunting as I thought.”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“The information about assistive technology was really helpful – I discovered tools I didn’t know about.”</a:t>
            </a:r>
          </a:p>
        </p:txBody>
      </p:sp>
    </p:spTree>
    <p:extLst>
      <p:ext uri="{BB962C8B-B14F-4D97-AF65-F5344CB8AC3E}">
        <p14:creationId xmlns:p14="http://schemas.microsoft.com/office/powerpoint/2010/main" val="70928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36FD-1AB6-4049-AC2D-F9F8CCD67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7922096" cy="1325563"/>
          </a:xfrm>
        </p:spPr>
        <p:txBody>
          <a:bodyPr/>
          <a:lstStyle/>
          <a:p>
            <a:r>
              <a:rPr lang="en-GB" b="1" dirty="0"/>
              <a:t>Shaping and Strengthening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0C442-8512-406B-8EAF-838B5E48C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Growing our support for students</a:t>
            </a:r>
            <a:endParaRPr lang="en-GB" dirty="0"/>
          </a:p>
          <a:p>
            <a:pPr lvl="0"/>
            <a:r>
              <a:rPr lang="en-GB" dirty="0"/>
              <a:t>Introducing a cohort model to build stronger peer connections </a:t>
            </a:r>
          </a:p>
          <a:p>
            <a:pPr lvl="0"/>
            <a:r>
              <a:rPr lang="en-GB" dirty="0"/>
              <a:t>Starting earlier in the academic year to better support transition </a:t>
            </a:r>
          </a:p>
          <a:p>
            <a:pPr lvl="0"/>
            <a:r>
              <a:rPr lang="en-GB" dirty="0"/>
              <a:t>Delivering a series of tech sessions in response to student demand </a:t>
            </a:r>
          </a:p>
          <a:p>
            <a:pPr lvl="0"/>
            <a:r>
              <a:rPr lang="en-GB" dirty="0"/>
              <a:t>Developing supporting resources alongside sessions </a:t>
            </a:r>
          </a:p>
          <a:p>
            <a:pPr lvl="0"/>
            <a:r>
              <a:rPr lang="en-GB" dirty="0"/>
              <a:t>Continuing to build a community where students feel less isolated </a:t>
            </a:r>
          </a:p>
          <a:p>
            <a:pPr marL="0" lv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Our focus</a:t>
            </a:r>
            <a:br>
              <a:rPr lang="en-GB" dirty="0"/>
            </a:br>
            <a:r>
              <a:rPr lang="en-GB" dirty="0"/>
              <a:t>Supporting students earlier, strengthening peer connection, and responding directly to what students tell us they need.</a:t>
            </a:r>
          </a:p>
        </p:txBody>
      </p:sp>
    </p:spTree>
    <p:extLst>
      <p:ext uri="{BB962C8B-B14F-4D97-AF65-F5344CB8AC3E}">
        <p14:creationId xmlns:p14="http://schemas.microsoft.com/office/powerpoint/2010/main" val="64242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A62C-7EAA-66F8-060C-C4D8F99A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66112" cy="1325563"/>
          </a:xfrm>
        </p:spPr>
        <p:txBody>
          <a:bodyPr anchor="ctr">
            <a:normAutofit/>
          </a:bodyPr>
          <a:lstStyle/>
          <a:p>
            <a:r>
              <a:rPr lang="en-GB" b="1" dirty="0"/>
              <a:t>How Students can get Involved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2DF3E95-8795-3014-2D4E-DEC4FBEC3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1825625"/>
            <a:ext cx="784887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Our next STEP sessions take place online via Microsoft Teams at 6-7pm and focus on positivity, mindset and wellbeing.</a:t>
            </a:r>
          </a:p>
          <a:p>
            <a:endParaRPr lang="en-GB" dirty="0"/>
          </a:p>
          <a:p>
            <a:pPr marL="0" lvl="0" indent="0">
              <a:buNone/>
            </a:pPr>
            <a:r>
              <a:rPr lang="en-GB" b="1" dirty="0"/>
              <a:t>Wednesday 29</a:t>
            </a:r>
            <a:r>
              <a:rPr lang="en-GB" b="1" baseline="30000" dirty="0"/>
              <a:t>th</a:t>
            </a:r>
            <a:r>
              <a:rPr lang="en-GB" b="1" dirty="0"/>
              <a:t> April</a:t>
            </a:r>
            <a:r>
              <a:rPr lang="en-GB" dirty="0"/>
              <a:t> – Students transitioning into further education  </a:t>
            </a:r>
          </a:p>
          <a:p>
            <a:pPr marL="0" lvl="0" indent="0">
              <a:buNone/>
            </a:pPr>
            <a:r>
              <a:rPr lang="en-GB" b="1" dirty="0"/>
              <a:t>Thursday 30</a:t>
            </a:r>
            <a:r>
              <a:rPr lang="en-GB" b="1" baseline="30000" dirty="0"/>
              <a:t>th</a:t>
            </a:r>
            <a:r>
              <a:rPr lang="en-GB" b="1" dirty="0"/>
              <a:t> April</a:t>
            </a:r>
            <a:r>
              <a:rPr lang="en-GB" dirty="0"/>
              <a:t> – Students transitioning into Higher education 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Student can register by scanning the QR code </a:t>
            </a:r>
          </a:p>
          <a:p>
            <a:endParaRPr lang="en-US" dirty="0"/>
          </a:p>
        </p:txBody>
      </p:sp>
      <p:pic>
        <p:nvPicPr>
          <p:cNvPr id="5" name="Picture 4" descr="A qr code with black dots">
            <a:extLst>
              <a:ext uri="{FF2B5EF4-FFF2-40B4-BE49-F238E27FC236}">
                <a16:creationId xmlns:a16="http://schemas.microsoft.com/office/drawing/2014/main" id="{090F1AA3-E907-10C8-DE06-3016E9E9F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2492896"/>
            <a:ext cx="3493775" cy="3493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243115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Custom 1">
      <a:dk1>
        <a:srgbClr val="173A51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TPT logo" id="{1E1ECD07-76E1-4AE4-861B-556FF65A1FBE}" vid="{AC6A6CE0-E81A-4E49-8442-1B5E59C6D986}"/>
    </a:ext>
  </a:extLst>
</a:theme>
</file>

<file path=ppt/theme/theme2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PT Clear Print">
      <a:dk1>
        <a:srgbClr val="002868"/>
      </a:dk1>
      <a:lt1>
        <a:sysClr val="window" lastClr="FFFFFF"/>
      </a:lt1>
      <a:dk2>
        <a:srgbClr val="002868"/>
      </a:dk2>
      <a:lt2>
        <a:srgbClr val="FFFF00"/>
      </a:lt2>
      <a:accent1>
        <a:srgbClr val="002868"/>
      </a:accent1>
      <a:accent2>
        <a:srgbClr val="FFFFFF"/>
      </a:accent2>
      <a:accent3>
        <a:srgbClr val="002868"/>
      </a:accent3>
      <a:accent4>
        <a:srgbClr val="FFFFFF"/>
      </a:accent4>
      <a:accent5>
        <a:srgbClr val="002868"/>
      </a:accent5>
      <a:accent6>
        <a:srgbClr val="FFFFFF"/>
      </a:accent6>
      <a:hlink>
        <a:srgbClr val="0563C1"/>
      </a:hlink>
      <a:folHlink>
        <a:srgbClr val="0563C1"/>
      </a:folHlink>
    </a:clrScheme>
    <a:fontScheme name="TPT Clear Pr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74094D7171F40918BA1F594CF330D" ma:contentTypeVersion="16" ma:contentTypeDescription="Create a new document." ma:contentTypeScope="" ma:versionID="b525836fa9f84ea1ea1e50c37fc2892c">
  <xsd:schema xmlns:xsd="http://www.w3.org/2001/XMLSchema" xmlns:xs="http://www.w3.org/2001/XMLSchema" xmlns:p="http://schemas.microsoft.com/office/2006/metadata/properties" xmlns:ns2="8adf1474-c589-4d8d-8845-b29752e2ad17" xmlns:ns3="8cc2ea65-c719-41d9-988b-71966015e80c" targetNamespace="http://schemas.microsoft.com/office/2006/metadata/properties" ma:root="true" ma:fieldsID="cc8eb7b99987f30ba6f570b57c669e09" ns2:_="" ns3:_="">
    <xsd:import namespace="8adf1474-c589-4d8d-8845-b29752e2ad17"/>
    <xsd:import namespace="8cc2ea65-c719-41d9-988b-71966015e8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f1474-c589-4d8d-8845-b29752e2ad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ddceb6f-fc1d-4969-89bb-c4e422298d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c2ea65-c719-41d9-988b-71966015e80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a6e20fa-3c5c-466a-bea1-03d1351837d3}" ma:internalName="TaxCatchAll" ma:showField="CatchAllData" ma:web="8cc2ea65-c719-41d9-988b-71966015e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df1474-c589-4d8d-8845-b29752e2ad17">
      <Terms xmlns="http://schemas.microsoft.com/office/infopath/2007/PartnerControls"/>
    </lcf76f155ced4ddcb4097134ff3c332f>
    <TaxCatchAll xmlns="8cc2ea65-c719-41d9-988b-71966015e80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C14029-09B0-4FE7-BBDD-971A2E39C6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df1474-c589-4d8d-8845-b29752e2ad17"/>
    <ds:schemaRef ds:uri="8cc2ea65-c719-41d9-988b-71966015e8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F7F442-0796-499A-BE03-061E6EA079E0}">
  <ds:schemaRefs>
    <ds:schemaRef ds:uri="http://schemas.microsoft.com/office/2006/metadata/properties"/>
    <ds:schemaRef ds:uri="http://schemas.microsoft.com/office/infopath/2007/PartnerControls"/>
    <ds:schemaRef ds:uri="17c02f76-01f9-4f0f-a83e-7637e82e72c8"/>
    <ds:schemaRef ds:uri="a92c041b-dba1-48cd-85a2-0abdfcba240e"/>
    <ds:schemaRef ds:uri="8adf1474-c589-4d8d-8845-b29752e2ad17"/>
    <ds:schemaRef ds:uri="8cc2ea65-c719-41d9-988b-71966015e80c"/>
  </ds:schemaRefs>
</ds:datastoreItem>
</file>

<file path=customXml/itemProps3.xml><?xml version="1.0" encoding="utf-8"?>
<ds:datastoreItem xmlns:ds="http://schemas.openxmlformats.org/officeDocument/2006/customXml" ds:itemID="{A89969C2-2F15-4A91-9487-1462997086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- TPT logo</Template>
  <TotalTime>161</TotalTime>
  <Words>316</Words>
  <Application>Microsoft Office PowerPoint</Application>
  <PresentationFormat>Widescreen</PresentationFormat>
  <Paragraphs>41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1_Custom Design</vt:lpstr>
      <vt:lpstr>STEP Transitions Programme </vt:lpstr>
      <vt:lpstr>What is STEP? </vt:lpstr>
      <vt:lpstr>The Difference STEP  can Make</vt:lpstr>
      <vt:lpstr>Shaping and Strengthening STEP</vt:lpstr>
      <vt:lpstr>How Students can get Involved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Plumridge</dc:creator>
  <cp:keywords>Clear Print, Templates</cp:keywords>
  <cp:lastModifiedBy>George Plumridge</cp:lastModifiedBy>
  <cp:revision>2</cp:revision>
  <dcterms:created xsi:type="dcterms:W3CDTF">2026-04-14T08:19:02Z</dcterms:created>
  <dcterms:modified xsi:type="dcterms:W3CDTF">2026-05-27T08:26:58Z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0x01010052474094D7171F40918BA1F594CF330D</vt:lpwstr>
  </property>
  <property fmtid="{D5CDD505-2E9C-101B-9397-08002B2CF9AE}" pid="3" name="MediaServiceImageTags">
    <vt:lpwstr/>
  </property>
</Properties>
</file>