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0"/>
  </p:notesMasterIdLst>
  <p:sldIdLst>
    <p:sldId id="256" r:id="rId5"/>
    <p:sldId id="259" r:id="rId6"/>
    <p:sldId id="301" r:id="rId7"/>
    <p:sldId id="302" r:id="rId8"/>
    <p:sldId id="260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1454C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9DBC7F-CA70-08CD-9BC0-9984B00396CC}" name="Amanda Wright" initials="AW" userId="S::amandaw@nasen.org.uk::88a22b1f-655f-4225-a2f1-d6d8f7972c5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D9AAAC-3666-423A-B133-DB075B8DDF0F}" v="119" dt="2026-04-24T08:16:07.37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CCE0D2"/>
          </a:solidFill>
        </a:fill>
      </a:tcStyle>
    </a:wholeTbl>
    <a:band2H>
      <a:tcTxStyle/>
      <a:tcStyle>
        <a:tcBdr/>
        <a:fill>
          <a:solidFill>
            <a:srgbClr val="E7F0E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381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381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D4CACA"/>
          </a:solidFill>
        </a:fill>
      </a:tcStyle>
    </a:wholeTbl>
    <a:band2H>
      <a:tcTxStyle/>
      <a:tcStyle>
        <a:tcBdr/>
        <a:fill>
          <a:solidFill>
            <a:srgbClr val="EB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381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381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CAD3D5"/>
          </a:solidFill>
        </a:fill>
      </a:tcStyle>
    </a:wholeTbl>
    <a:band2H>
      <a:tcTxStyle/>
      <a:tcStyle>
        <a:tcBdr/>
        <a:fill>
          <a:solidFill>
            <a:srgbClr val="E6EAEB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381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381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8E8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1454C"/>
              </a:solidFill>
              <a:prstDash val="solid"/>
              <a:round/>
            </a:ln>
          </a:top>
          <a:bottom>
            <a:ln w="254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2F2F2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1454C"/>
              </a:solidFill>
              <a:prstDash val="solid"/>
              <a:round/>
            </a:ln>
          </a:top>
          <a:bottom>
            <a:ln w="254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CACECE"/>
          </a:solidFill>
        </a:fill>
      </a:tcStyle>
    </a:wholeTbl>
    <a:band2H>
      <a:tcTxStyle/>
      <a:tcStyle>
        <a:tcBdr/>
        <a:fill>
          <a:solidFill>
            <a:srgbClr val="E6E8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01454C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38100" cap="flat">
              <a:solidFill>
                <a:srgbClr val="F2F2F2"/>
              </a:solidFill>
              <a:prstDash val="solid"/>
              <a:round/>
            </a:ln>
          </a:top>
          <a:bottom>
            <a:ln w="127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01454C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2F2F2"/>
      </a:tcTxStyle>
      <a:tcStyle>
        <a:tcBdr>
          <a:left>
            <a:ln w="12700" cap="flat">
              <a:solidFill>
                <a:srgbClr val="F2F2F2"/>
              </a:solidFill>
              <a:prstDash val="solid"/>
              <a:round/>
            </a:ln>
          </a:left>
          <a:right>
            <a:ln w="12700" cap="flat">
              <a:solidFill>
                <a:srgbClr val="F2F2F2"/>
              </a:solidFill>
              <a:prstDash val="solid"/>
              <a:round/>
            </a:ln>
          </a:right>
          <a:top>
            <a:ln w="12700" cap="flat">
              <a:solidFill>
                <a:srgbClr val="F2F2F2"/>
              </a:solidFill>
              <a:prstDash val="solid"/>
              <a:round/>
            </a:ln>
          </a:top>
          <a:bottom>
            <a:ln w="38100" cap="flat">
              <a:solidFill>
                <a:srgbClr val="F2F2F2"/>
              </a:solidFill>
              <a:prstDash val="solid"/>
              <a:round/>
            </a:ln>
          </a:bottom>
          <a:insideH>
            <a:ln w="12700" cap="flat">
              <a:solidFill>
                <a:srgbClr val="F2F2F2"/>
              </a:solidFill>
              <a:prstDash val="solid"/>
              <a:round/>
            </a:ln>
          </a:insideH>
          <a:insideV>
            <a:ln w="12700" cap="flat">
              <a:solidFill>
                <a:srgbClr val="F2F2F2"/>
              </a:solidFill>
              <a:prstDash val="solid"/>
              <a:round/>
            </a:ln>
          </a:insideV>
        </a:tcBdr>
        <a:fill>
          <a:solidFill>
            <a:srgbClr val="01454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01454C"/>
              </a:solidFill>
              <a:prstDash val="solid"/>
              <a:round/>
            </a:ln>
          </a:left>
          <a:right>
            <a:ln w="12700" cap="flat">
              <a:solidFill>
                <a:srgbClr val="01454C"/>
              </a:solidFill>
              <a:prstDash val="solid"/>
              <a:round/>
            </a:ln>
          </a:right>
          <a:top>
            <a:ln w="12700" cap="flat">
              <a:solidFill>
                <a:srgbClr val="01454C"/>
              </a:solidFill>
              <a:prstDash val="solid"/>
              <a:round/>
            </a:ln>
          </a:top>
          <a:bottom>
            <a:ln w="127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solidFill>
                <a:srgbClr val="01454C"/>
              </a:solidFill>
              <a:prstDash val="solid"/>
              <a:round/>
            </a:ln>
          </a:insideH>
          <a:insideV>
            <a:ln w="12700" cap="flat">
              <a:solidFill>
                <a:srgbClr val="01454C"/>
              </a:solidFill>
              <a:prstDash val="solid"/>
              <a:round/>
            </a:ln>
          </a:insideV>
        </a:tcBdr>
        <a:fill>
          <a:solidFill>
            <a:srgbClr val="01454C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01454C"/>
              </a:solidFill>
              <a:prstDash val="solid"/>
              <a:round/>
            </a:ln>
          </a:left>
          <a:right>
            <a:ln w="12700" cap="flat">
              <a:solidFill>
                <a:srgbClr val="01454C"/>
              </a:solidFill>
              <a:prstDash val="solid"/>
              <a:round/>
            </a:ln>
          </a:right>
          <a:top>
            <a:ln w="12700" cap="flat">
              <a:solidFill>
                <a:srgbClr val="01454C"/>
              </a:solidFill>
              <a:prstDash val="solid"/>
              <a:round/>
            </a:ln>
          </a:top>
          <a:bottom>
            <a:ln w="127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solidFill>
                <a:srgbClr val="01454C"/>
              </a:solidFill>
              <a:prstDash val="solid"/>
              <a:round/>
            </a:ln>
          </a:insideH>
          <a:insideV>
            <a:ln w="12700" cap="flat">
              <a:solidFill>
                <a:srgbClr val="01454C"/>
              </a:solidFill>
              <a:prstDash val="solid"/>
              <a:round/>
            </a:ln>
          </a:insideV>
        </a:tcBdr>
        <a:fill>
          <a:solidFill>
            <a:srgbClr val="01454C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01454C"/>
              </a:solidFill>
              <a:prstDash val="solid"/>
              <a:round/>
            </a:ln>
          </a:left>
          <a:right>
            <a:ln w="12700" cap="flat">
              <a:solidFill>
                <a:srgbClr val="01454C"/>
              </a:solidFill>
              <a:prstDash val="solid"/>
              <a:round/>
            </a:ln>
          </a:right>
          <a:top>
            <a:ln w="50800" cap="flat">
              <a:solidFill>
                <a:srgbClr val="01454C"/>
              </a:solidFill>
              <a:prstDash val="solid"/>
              <a:round/>
            </a:ln>
          </a:top>
          <a:bottom>
            <a:ln w="127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solidFill>
                <a:srgbClr val="01454C"/>
              </a:solidFill>
              <a:prstDash val="solid"/>
              <a:round/>
            </a:ln>
          </a:insideH>
          <a:insideV>
            <a:ln w="12700" cap="flat">
              <a:solidFill>
                <a:srgbClr val="01454C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1454C"/>
      </a:tcTxStyle>
      <a:tcStyle>
        <a:tcBdr>
          <a:left>
            <a:ln w="12700" cap="flat">
              <a:solidFill>
                <a:srgbClr val="01454C"/>
              </a:solidFill>
              <a:prstDash val="solid"/>
              <a:round/>
            </a:ln>
          </a:left>
          <a:right>
            <a:ln w="12700" cap="flat">
              <a:solidFill>
                <a:srgbClr val="01454C"/>
              </a:solidFill>
              <a:prstDash val="solid"/>
              <a:round/>
            </a:ln>
          </a:right>
          <a:top>
            <a:ln w="12700" cap="flat">
              <a:solidFill>
                <a:srgbClr val="01454C"/>
              </a:solidFill>
              <a:prstDash val="solid"/>
              <a:round/>
            </a:ln>
          </a:top>
          <a:bottom>
            <a:ln w="25400" cap="flat">
              <a:solidFill>
                <a:srgbClr val="01454C"/>
              </a:solidFill>
              <a:prstDash val="solid"/>
              <a:round/>
            </a:ln>
          </a:bottom>
          <a:insideH>
            <a:ln w="12700" cap="flat">
              <a:solidFill>
                <a:srgbClr val="01454C"/>
              </a:solidFill>
              <a:prstDash val="solid"/>
              <a:round/>
            </a:ln>
          </a:insideH>
          <a:insideV>
            <a:ln w="12700" cap="flat">
              <a:solidFill>
                <a:srgbClr val="01454C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 snapToGrid="0">
      <p:cViewPr varScale="1">
        <p:scale>
          <a:sx n="35" d="100"/>
          <a:sy n="35" d="100"/>
        </p:scale>
        <p:origin x="1669" y="-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C998F-4D60-47B1-A2EB-FB276AD9922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6252F84-6AAF-46E6-8843-9623B76ED6DA}">
      <dgm:prSet phldrT="[Text]"/>
      <dgm:spPr>
        <a:solidFill>
          <a:schemeClr val="accent1">
            <a:lumMod val="60000"/>
            <a:lumOff val="40000"/>
          </a:schemeClr>
        </a:solidFill>
        <a:ln w="50800">
          <a:solidFill>
            <a:schemeClr val="accent2"/>
          </a:solidFill>
        </a:ln>
      </dgm:spPr>
      <dgm:t>
        <a:bodyPr/>
        <a:lstStyle/>
        <a:p>
          <a:r>
            <a:rPr kumimoji="0" lang="en-GB" b="0" i="0" u="none" strike="noStrike" cap="none" spc="0" normalizeH="0" baseline="0" dirty="0">
              <a:ln/>
              <a:effectLst/>
              <a:uFillTx/>
              <a:latin typeface="Arial"/>
              <a:ea typeface="Arial"/>
              <a:cs typeface="Arial"/>
              <a:sym typeface="Arial"/>
            </a:rPr>
            <a:t>Curriculum continuity</a:t>
          </a:r>
          <a:endParaRPr lang="en-GB" dirty="0"/>
        </a:p>
      </dgm:t>
    </dgm:pt>
    <dgm:pt modelId="{06D6A2D1-9181-4298-AD8F-A69B127A7B6F}" type="parTrans" cxnId="{C83CB630-7B27-468B-B4A4-136D8AC883EC}">
      <dgm:prSet/>
      <dgm:spPr/>
      <dgm:t>
        <a:bodyPr/>
        <a:lstStyle/>
        <a:p>
          <a:endParaRPr lang="en-GB"/>
        </a:p>
      </dgm:t>
    </dgm:pt>
    <dgm:pt modelId="{7D7EEC94-06A2-4DC8-9DDE-C742494D17A5}" type="sibTrans" cxnId="{C83CB630-7B27-468B-B4A4-136D8AC883EC}">
      <dgm:prSet/>
      <dgm:spPr/>
      <dgm:t>
        <a:bodyPr/>
        <a:lstStyle/>
        <a:p>
          <a:endParaRPr lang="en-GB"/>
        </a:p>
      </dgm:t>
    </dgm:pt>
    <dgm:pt modelId="{B6E37AF4-A0F5-43CE-8EA4-5F5E663E40A7}">
      <dgm:prSet/>
      <dgm:spPr>
        <a:solidFill>
          <a:schemeClr val="accent1">
            <a:lumMod val="60000"/>
            <a:lumOff val="40000"/>
          </a:schemeClr>
        </a:solidFill>
        <a:ln w="50800">
          <a:solidFill>
            <a:schemeClr val="accent2"/>
          </a:solidFill>
        </a:ln>
      </dgm:spPr>
      <dgm:t>
        <a:bodyPr/>
        <a:lstStyle/>
        <a:p>
          <a:r>
            <a:rPr lang="en-GB" dirty="0"/>
            <a:t>School routines and expectations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8C75881-A2EF-42DA-BA09-F0054B230EB2}" type="parTrans" cxnId="{F241BFA4-D686-4226-8396-FB5F86F97673}">
      <dgm:prSet/>
      <dgm:spPr/>
      <dgm:t>
        <a:bodyPr/>
        <a:lstStyle/>
        <a:p>
          <a:endParaRPr lang="en-GB"/>
        </a:p>
      </dgm:t>
    </dgm:pt>
    <dgm:pt modelId="{636F56B5-3E0A-4595-824B-73E23E17958F}" type="sibTrans" cxnId="{F241BFA4-D686-4226-8396-FB5F86F97673}">
      <dgm:prSet/>
      <dgm:spPr/>
      <dgm:t>
        <a:bodyPr/>
        <a:lstStyle/>
        <a:p>
          <a:endParaRPr lang="en-GB"/>
        </a:p>
      </dgm:t>
    </dgm:pt>
    <dgm:pt modelId="{3861681B-BB10-42B8-8B3F-9E9A1D915C3B}">
      <dgm:prSet/>
      <dgm:spPr>
        <a:solidFill>
          <a:schemeClr val="accent1">
            <a:lumMod val="60000"/>
            <a:lumOff val="40000"/>
          </a:schemeClr>
        </a:solidFill>
        <a:ln w="50800">
          <a:solidFill>
            <a:schemeClr val="accent2"/>
          </a:solidFill>
        </a:ln>
      </dgm:spPr>
      <dgm:t>
        <a:bodyPr/>
        <a:lstStyle/>
        <a:p>
          <a:r>
            <a:rPr kumimoji="0" lang="en-GB" b="0" i="0" u="none" strike="noStrike" cap="none" spc="0" normalizeH="0" baseline="0" dirty="0">
              <a:ln/>
              <a:effectLst/>
              <a:uFillTx/>
              <a:latin typeface="Arial"/>
              <a:ea typeface="Arial"/>
              <a:cs typeface="Arial"/>
              <a:sym typeface="Arial"/>
            </a:rPr>
            <a:t>Healthy peer networks</a:t>
          </a:r>
        </a:p>
      </dgm:t>
    </dgm:pt>
    <dgm:pt modelId="{EE6DDEE1-8A9E-4670-B5F9-17448D8E8ABB}" type="parTrans" cxnId="{E6549E46-F079-4A08-9259-5D469C450196}">
      <dgm:prSet/>
      <dgm:spPr/>
      <dgm:t>
        <a:bodyPr/>
        <a:lstStyle/>
        <a:p>
          <a:endParaRPr lang="en-GB"/>
        </a:p>
      </dgm:t>
    </dgm:pt>
    <dgm:pt modelId="{870A8710-7740-4AEA-BCFA-68C0D88B63E7}" type="sibTrans" cxnId="{E6549E46-F079-4A08-9259-5D469C450196}">
      <dgm:prSet/>
      <dgm:spPr/>
      <dgm:t>
        <a:bodyPr/>
        <a:lstStyle/>
        <a:p>
          <a:endParaRPr lang="en-GB"/>
        </a:p>
      </dgm:t>
    </dgm:pt>
    <dgm:pt modelId="{4AF9ABF0-F2EA-4ED7-AF79-4925BAAECBEE}" type="pres">
      <dgm:prSet presAssocID="{D06C998F-4D60-47B1-A2EB-FB276AD99226}" presName="diagram" presStyleCnt="0">
        <dgm:presLayoutVars>
          <dgm:dir/>
          <dgm:resizeHandles val="exact"/>
        </dgm:presLayoutVars>
      </dgm:prSet>
      <dgm:spPr/>
    </dgm:pt>
    <dgm:pt modelId="{2033AC2B-EFFE-4A9F-8748-8CF6F20316EE}" type="pres">
      <dgm:prSet presAssocID="{46252F84-6AAF-46E6-8843-9623B76ED6DA}" presName="node" presStyleLbl="node1" presStyleIdx="0" presStyleCnt="3">
        <dgm:presLayoutVars>
          <dgm:bulletEnabled val="1"/>
        </dgm:presLayoutVars>
      </dgm:prSet>
      <dgm:spPr/>
    </dgm:pt>
    <dgm:pt modelId="{27F89224-BE41-4A9E-B8D8-2053CEA54809}" type="pres">
      <dgm:prSet presAssocID="{7D7EEC94-06A2-4DC8-9DDE-C742494D17A5}" presName="sibTrans" presStyleCnt="0"/>
      <dgm:spPr/>
    </dgm:pt>
    <dgm:pt modelId="{439A8E53-AE7D-4E3C-9F9E-15FEE2D9FFB6}" type="pres">
      <dgm:prSet presAssocID="{B6E37AF4-A0F5-43CE-8EA4-5F5E663E40A7}" presName="node" presStyleLbl="node1" presStyleIdx="1" presStyleCnt="3">
        <dgm:presLayoutVars>
          <dgm:bulletEnabled val="1"/>
        </dgm:presLayoutVars>
      </dgm:prSet>
      <dgm:spPr/>
    </dgm:pt>
    <dgm:pt modelId="{7490E92C-7956-4BBB-8746-0699655D98EB}" type="pres">
      <dgm:prSet presAssocID="{636F56B5-3E0A-4595-824B-73E23E17958F}" presName="sibTrans" presStyleCnt="0"/>
      <dgm:spPr/>
    </dgm:pt>
    <dgm:pt modelId="{B7F9DB11-325A-4F64-8887-AEBB284806D1}" type="pres">
      <dgm:prSet presAssocID="{3861681B-BB10-42B8-8B3F-9E9A1D915C3B}" presName="node" presStyleLbl="node1" presStyleIdx="2" presStyleCnt="3">
        <dgm:presLayoutVars>
          <dgm:bulletEnabled val="1"/>
        </dgm:presLayoutVars>
      </dgm:prSet>
      <dgm:spPr/>
    </dgm:pt>
  </dgm:ptLst>
  <dgm:cxnLst>
    <dgm:cxn modelId="{E3EB7104-FC67-45F2-8185-439156938EF3}" type="presOf" srcId="{D06C998F-4D60-47B1-A2EB-FB276AD99226}" destId="{4AF9ABF0-F2EA-4ED7-AF79-4925BAAECBEE}" srcOrd="0" destOrd="0" presId="urn:microsoft.com/office/officeart/2005/8/layout/default"/>
    <dgm:cxn modelId="{C83CB630-7B27-468B-B4A4-136D8AC883EC}" srcId="{D06C998F-4D60-47B1-A2EB-FB276AD99226}" destId="{46252F84-6AAF-46E6-8843-9623B76ED6DA}" srcOrd="0" destOrd="0" parTransId="{06D6A2D1-9181-4298-AD8F-A69B127A7B6F}" sibTransId="{7D7EEC94-06A2-4DC8-9DDE-C742494D17A5}"/>
    <dgm:cxn modelId="{E6549E46-F079-4A08-9259-5D469C450196}" srcId="{D06C998F-4D60-47B1-A2EB-FB276AD99226}" destId="{3861681B-BB10-42B8-8B3F-9E9A1D915C3B}" srcOrd="2" destOrd="0" parTransId="{EE6DDEE1-8A9E-4670-B5F9-17448D8E8ABB}" sibTransId="{870A8710-7740-4AEA-BCFA-68C0D88B63E7}"/>
    <dgm:cxn modelId="{C2835676-38DE-4A05-92C5-E05AB389739C}" type="presOf" srcId="{B6E37AF4-A0F5-43CE-8EA4-5F5E663E40A7}" destId="{439A8E53-AE7D-4E3C-9F9E-15FEE2D9FFB6}" srcOrd="0" destOrd="0" presId="urn:microsoft.com/office/officeart/2005/8/layout/default"/>
    <dgm:cxn modelId="{4C6CE379-4C2A-43FE-A2C7-9AE4F09003C4}" type="presOf" srcId="{3861681B-BB10-42B8-8B3F-9E9A1D915C3B}" destId="{B7F9DB11-325A-4F64-8887-AEBB284806D1}" srcOrd="0" destOrd="0" presId="urn:microsoft.com/office/officeart/2005/8/layout/default"/>
    <dgm:cxn modelId="{F241BFA4-D686-4226-8396-FB5F86F97673}" srcId="{D06C998F-4D60-47B1-A2EB-FB276AD99226}" destId="{B6E37AF4-A0F5-43CE-8EA4-5F5E663E40A7}" srcOrd="1" destOrd="0" parTransId="{B8C75881-A2EF-42DA-BA09-F0054B230EB2}" sibTransId="{636F56B5-3E0A-4595-824B-73E23E17958F}"/>
    <dgm:cxn modelId="{74E485D7-79DF-42F0-A9ED-08CD3C7E7785}" type="presOf" srcId="{46252F84-6AAF-46E6-8843-9623B76ED6DA}" destId="{2033AC2B-EFFE-4A9F-8748-8CF6F20316EE}" srcOrd="0" destOrd="0" presId="urn:microsoft.com/office/officeart/2005/8/layout/default"/>
    <dgm:cxn modelId="{CFADC840-4E04-4820-9119-BE98AFD160B4}" type="presParOf" srcId="{4AF9ABF0-F2EA-4ED7-AF79-4925BAAECBEE}" destId="{2033AC2B-EFFE-4A9F-8748-8CF6F20316EE}" srcOrd="0" destOrd="0" presId="urn:microsoft.com/office/officeart/2005/8/layout/default"/>
    <dgm:cxn modelId="{C3445848-7045-43FF-BBCB-EA586B292F02}" type="presParOf" srcId="{4AF9ABF0-F2EA-4ED7-AF79-4925BAAECBEE}" destId="{27F89224-BE41-4A9E-B8D8-2053CEA54809}" srcOrd="1" destOrd="0" presId="urn:microsoft.com/office/officeart/2005/8/layout/default"/>
    <dgm:cxn modelId="{C3852E94-8F0A-4909-963A-237A9451F5CD}" type="presParOf" srcId="{4AF9ABF0-F2EA-4ED7-AF79-4925BAAECBEE}" destId="{439A8E53-AE7D-4E3C-9F9E-15FEE2D9FFB6}" srcOrd="2" destOrd="0" presId="urn:microsoft.com/office/officeart/2005/8/layout/default"/>
    <dgm:cxn modelId="{90D194B1-B2D5-4FF9-BEFF-BCB65A1B4ACB}" type="presParOf" srcId="{4AF9ABF0-F2EA-4ED7-AF79-4925BAAECBEE}" destId="{7490E92C-7956-4BBB-8746-0699655D98EB}" srcOrd="3" destOrd="0" presId="urn:microsoft.com/office/officeart/2005/8/layout/default"/>
    <dgm:cxn modelId="{C30C80A0-EAB4-4371-85BD-CE3920C58D04}" type="presParOf" srcId="{4AF9ABF0-F2EA-4ED7-AF79-4925BAAECBEE}" destId="{B7F9DB11-325A-4F64-8887-AEBB284806D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3AC2B-EFFE-4A9F-8748-8CF6F20316EE}">
      <dsp:nvSpPr>
        <dsp:cNvPr id="0" name=""/>
        <dsp:cNvSpPr/>
      </dsp:nvSpPr>
      <dsp:spPr>
        <a:xfrm>
          <a:off x="0" y="315776"/>
          <a:ext cx="2990453" cy="17942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508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3600" b="0" i="0" u="none" strike="noStrike" kern="1200" cap="none" spc="0" normalizeH="0" baseline="0" dirty="0">
              <a:ln/>
              <a:effectLst/>
              <a:uFillTx/>
              <a:latin typeface="Arial"/>
              <a:ea typeface="Arial"/>
              <a:cs typeface="Arial"/>
              <a:sym typeface="Arial"/>
            </a:rPr>
            <a:t>Curriculum continuity</a:t>
          </a:r>
          <a:endParaRPr lang="en-GB" sz="3600" kern="1200" dirty="0"/>
        </a:p>
      </dsp:txBody>
      <dsp:txXfrm>
        <a:off x="0" y="315776"/>
        <a:ext cx="2990453" cy="1794271"/>
      </dsp:txXfrm>
    </dsp:sp>
    <dsp:sp modelId="{439A8E53-AE7D-4E3C-9F9E-15FEE2D9FFB6}">
      <dsp:nvSpPr>
        <dsp:cNvPr id="0" name=""/>
        <dsp:cNvSpPr/>
      </dsp:nvSpPr>
      <dsp:spPr>
        <a:xfrm>
          <a:off x="3289498" y="315776"/>
          <a:ext cx="2990453" cy="17942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508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School routines and expectations</a:t>
          </a:r>
        </a:p>
      </dsp:txBody>
      <dsp:txXfrm>
        <a:off x="3289498" y="315776"/>
        <a:ext cx="2990453" cy="1794271"/>
      </dsp:txXfrm>
    </dsp:sp>
    <dsp:sp modelId="{B7F9DB11-325A-4F64-8887-AEBB284806D1}">
      <dsp:nvSpPr>
        <dsp:cNvPr id="0" name=""/>
        <dsp:cNvSpPr/>
      </dsp:nvSpPr>
      <dsp:spPr>
        <a:xfrm>
          <a:off x="6578996" y="315776"/>
          <a:ext cx="2990453" cy="17942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508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3600" b="0" i="0" u="none" strike="noStrike" kern="1200" cap="none" spc="0" normalizeH="0" baseline="0" dirty="0">
              <a:ln/>
              <a:effectLst/>
              <a:uFillTx/>
              <a:latin typeface="Arial"/>
              <a:ea typeface="Arial"/>
              <a:cs typeface="Arial"/>
              <a:sym typeface="Arial"/>
            </a:rPr>
            <a:t>Healthy peer networks</a:t>
          </a:r>
        </a:p>
      </dsp:txBody>
      <dsp:txXfrm>
        <a:off x="6578996" y="315776"/>
        <a:ext cx="2990453" cy="1794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6411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32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1454C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630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772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94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"/>
          <p:cNvGrpSpPr/>
          <p:nvPr/>
        </p:nvGrpSpPr>
        <p:grpSpPr>
          <a:xfrm>
            <a:off x="198695" y="5886063"/>
            <a:ext cx="11707900" cy="250939"/>
            <a:chOff x="0" y="0"/>
            <a:chExt cx="11707898" cy="250937"/>
          </a:xfrm>
        </p:grpSpPr>
        <p:sp>
          <p:nvSpPr>
            <p:cNvPr id="25" name="Line"/>
            <p:cNvSpPr/>
            <p:nvPr/>
          </p:nvSpPr>
          <p:spPr>
            <a:xfrm>
              <a:off x="1399357" y="112768"/>
              <a:ext cx="10308542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Subtitle 2"/>
            <p:cNvSpPr txBox="1"/>
            <p:nvPr/>
          </p:nvSpPr>
          <p:spPr>
            <a:xfrm>
              <a:off x="0" y="0"/>
              <a:ext cx="1792854" cy="250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rmAutofit/>
            </a:bodyPr>
            <a:lstStyle>
              <a:lvl1pPr>
                <a:lnSpc>
                  <a:spcPct val="81000"/>
                </a:lnSpc>
                <a:spcBef>
                  <a:spcPts val="1000"/>
                </a:spcBef>
                <a:defRPr sz="900">
                  <a:solidFill>
                    <a:srgbClr val="5C8469"/>
                  </a:solidFill>
                </a:defRPr>
              </a:lvl1pPr>
            </a:lstStyle>
            <a:p>
              <a:r>
                <a:t>Universal SEND Services</a:t>
              </a:r>
            </a:p>
          </p:txBody>
        </p:sp>
      </p:grpSp>
      <p:pic>
        <p:nvPicPr>
          <p:cNvPr id="28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76" y="6226909"/>
            <a:ext cx="1273645" cy="433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107" y="6296628"/>
            <a:ext cx="1009506" cy="3208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316" y="6263922"/>
            <a:ext cx="701426" cy="372653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"/>
          <p:cNvGrpSpPr/>
          <p:nvPr/>
        </p:nvGrpSpPr>
        <p:grpSpPr>
          <a:xfrm>
            <a:off x="-3117439" y="1071977"/>
            <a:ext cx="11287422" cy="11287422"/>
            <a:chOff x="679621" y="0"/>
            <a:chExt cx="11287421" cy="11287421"/>
          </a:xfrm>
        </p:grpSpPr>
        <p:sp>
          <p:nvSpPr>
            <p:cNvPr id="68" name="Circle"/>
            <p:cNvSpPr/>
            <p:nvPr/>
          </p:nvSpPr>
          <p:spPr>
            <a:xfrm>
              <a:off x="679621" y="-1"/>
              <a:ext cx="11287422" cy="11287423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" name="Rectangle"/>
            <p:cNvSpPr/>
            <p:nvPr/>
          </p:nvSpPr>
          <p:spPr>
            <a:xfrm>
              <a:off x="2116550" y="-1"/>
              <a:ext cx="4234189" cy="3012476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74" name="Group"/>
          <p:cNvGrpSpPr/>
          <p:nvPr/>
        </p:nvGrpSpPr>
        <p:grpSpPr>
          <a:xfrm>
            <a:off x="320297" y="5680474"/>
            <a:ext cx="6922680" cy="614660"/>
            <a:chOff x="0" y="0"/>
            <a:chExt cx="6922678" cy="614658"/>
          </a:xfrm>
        </p:grpSpPr>
        <p:pic>
          <p:nvPicPr>
            <p:cNvPr id="71" name="Picture 12" descr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807822" cy="61465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stA="50000" endPos="40000" dir="5400000" sy="-100000" algn="bl" rotWithShape="0"/>
            </a:effectLst>
          </p:spPr>
        </p:pic>
        <p:pic>
          <p:nvPicPr>
            <p:cNvPr id="72" name="Picture 8" descr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9776" y="79600"/>
              <a:ext cx="1432903" cy="45545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stA="50000" endPos="40000" dir="5400000" sy="-100000" algn="bl" rotWithShape="0"/>
            </a:effectLst>
          </p:spPr>
        </p:pic>
        <p:pic>
          <p:nvPicPr>
            <p:cNvPr id="73" name="Picture 13" descr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2751" y="3269"/>
              <a:ext cx="1144637" cy="60812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reflection stA="50000" endPos="40000" dir="5400000" sy="-100000" algn="bl" rotWithShape="0"/>
            </a:effectLst>
          </p:spPr>
        </p:pic>
      </p:grpSp>
      <p:sp>
        <p:nvSpPr>
          <p:cNvPr id="75" name="Group"/>
          <p:cNvSpPr txBox="1"/>
          <p:nvPr/>
        </p:nvSpPr>
        <p:spPr>
          <a:xfrm>
            <a:off x="331491" y="5236677"/>
            <a:ext cx="1792855" cy="250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96111">
              <a:lnSpc>
                <a:spcPct val="81000"/>
              </a:lnSpc>
              <a:spcBef>
                <a:spcPts val="900"/>
              </a:spcBef>
              <a:defRPr sz="1176">
                <a:solidFill>
                  <a:srgbClr val="5C8469"/>
                </a:solidFill>
              </a:defRPr>
            </a:lvl1pPr>
          </a:lstStyle>
          <a:p>
            <a:r>
              <a:t>Universal SEND Services</a:t>
            </a:r>
          </a:p>
        </p:txBody>
      </p:sp>
      <p:pic>
        <p:nvPicPr>
          <p:cNvPr id="76" name="Picture 20" descr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967" y="1689775"/>
            <a:ext cx="1479670" cy="1144278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49" y="218809"/>
            <a:ext cx="1189383" cy="919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12" descr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376" y="6226909"/>
            <a:ext cx="1273645" cy="433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8" descr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107" y="6296628"/>
            <a:ext cx="1009506" cy="32087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13" descr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7317" y="6263922"/>
            <a:ext cx="701425" cy="3726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oup"/>
          <p:cNvGrpSpPr/>
          <p:nvPr/>
        </p:nvGrpSpPr>
        <p:grpSpPr>
          <a:xfrm>
            <a:off x="198695" y="5886063"/>
            <a:ext cx="11707900" cy="250939"/>
            <a:chOff x="0" y="0"/>
            <a:chExt cx="11707898" cy="250937"/>
          </a:xfrm>
        </p:grpSpPr>
        <p:sp>
          <p:nvSpPr>
            <p:cNvPr id="6" name="Line"/>
            <p:cNvSpPr/>
            <p:nvPr/>
          </p:nvSpPr>
          <p:spPr>
            <a:xfrm>
              <a:off x="1399357" y="112768"/>
              <a:ext cx="10308542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ubtitle 2"/>
            <p:cNvSpPr txBox="1"/>
            <p:nvPr/>
          </p:nvSpPr>
          <p:spPr>
            <a:xfrm>
              <a:off x="0" y="0"/>
              <a:ext cx="1792854" cy="250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rmAutofit/>
            </a:bodyPr>
            <a:lstStyle>
              <a:lvl1pPr>
                <a:lnSpc>
                  <a:spcPct val="81000"/>
                </a:lnSpc>
                <a:spcBef>
                  <a:spcPts val="1000"/>
                </a:spcBef>
                <a:defRPr sz="900">
                  <a:solidFill>
                    <a:srgbClr val="5C8469"/>
                  </a:solidFill>
                </a:defRPr>
              </a:lvl1pPr>
            </a:lstStyle>
            <a:p>
              <a:r>
                <a:t>Universal SEND Services</a:t>
              </a:r>
            </a:p>
          </p:txBody>
        </p:sp>
      </p:grpSp>
      <p:sp>
        <p:nvSpPr>
          <p:cNvPr id="9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9294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1454C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ines@nasen.org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tionendowmentfoundation.org.uk/news/eef-blog-supporting-pupils-through-transitions-a-trio-of-challenges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hyperlink" Target="https://www.mentallyhealthyschools.org.uk/factors-that-impact-mental-health/school-based-risk-factors/transition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ines@nasen.org.u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resentation Title"/>
          <p:cNvSpPr txBox="1">
            <a:spLocks noGrp="1"/>
          </p:cNvSpPr>
          <p:nvPr>
            <p:ph type="title" idx="4294967295"/>
          </p:nvPr>
        </p:nvSpPr>
        <p:spPr>
          <a:xfrm>
            <a:off x="1143165" y="1096627"/>
            <a:ext cx="10381130" cy="1608173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300"/>
            </a:lvl1pPr>
          </a:lstStyle>
          <a:p>
            <a:r>
              <a:rPr lang="en-GB" sz="4000" b="1" dirty="0"/>
              <a:t>An Overview of the Education Transition Journey for Students with SEND</a:t>
            </a:r>
            <a:endParaRPr sz="4000" b="1" dirty="0"/>
          </a:p>
        </p:txBody>
      </p:sp>
      <p:sp>
        <p:nvSpPr>
          <p:cNvPr id="87" name="Date of Presentation…"/>
          <p:cNvSpPr txBox="1">
            <a:spLocks noGrp="1"/>
          </p:cNvSpPr>
          <p:nvPr>
            <p:ph type="body" sz="quarter" idx="4294967295"/>
          </p:nvPr>
        </p:nvSpPr>
        <p:spPr>
          <a:xfrm>
            <a:off x="756621" y="3429000"/>
            <a:ext cx="10488706" cy="22160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 defTabSz="429768">
              <a:lnSpc>
                <a:spcPct val="150000"/>
              </a:lnSpc>
              <a:spcBef>
                <a:spcPts val="400"/>
              </a:spcBef>
              <a:buSzTx/>
              <a:buNone/>
              <a:defRPr sz="1879">
                <a:solidFill>
                  <a:srgbClr val="508567"/>
                </a:solidFill>
              </a:defRPr>
            </a:pPr>
            <a:r>
              <a:rPr lang="en-GB" sz="2400" b="1" dirty="0">
                <a:solidFill>
                  <a:schemeClr val="accent6"/>
                </a:solidFill>
              </a:rPr>
              <a:t>Caroline Sutton-Reid</a:t>
            </a:r>
          </a:p>
          <a:p>
            <a:pPr marL="0" indent="0" algn="ctr" defTabSz="429768">
              <a:lnSpc>
                <a:spcPct val="150000"/>
              </a:lnSpc>
              <a:spcBef>
                <a:spcPts val="400"/>
              </a:spcBef>
              <a:buSzTx/>
              <a:buNone/>
              <a:defRPr sz="1879">
                <a:solidFill>
                  <a:srgbClr val="508567"/>
                </a:solidFill>
              </a:defRPr>
            </a:pPr>
            <a:r>
              <a:rPr lang="en-GB" sz="2000" b="1" dirty="0">
                <a:solidFill>
                  <a:schemeClr val="accent6"/>
                </a:solidFill>
              </a:rPr>
              <a:t> </a:t>
            </a:r>
            <a:r>
              <a:rPr lang="en-GB" sz="200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carolines@nasen.org.uk</a:t>
            </a:r>
            <a:r>
              <a:rPr lang="en-GB" sz="2000" dirty="0">
                <a:solidFill>
                  <a:schemeClr val="accent6"/>
                </a:solidFill>
              </a:rPr>
              <a:t> </a:t>
            </a:r>
          </a:p>
          <a:p>
            <a:pPr marL="0" indent="0" algn="ctr" defTabSz="429768">
              <a:lnSpc>
                <a:spcPct val="150000"/>
              </a:lnSpc>
              <a:spcBef>
                <a:spcPts val="400"/>
              </a:spcBef>
              <a:buSzTx/>
              <a:buFontTx/>
              <a:buNone/>
              <a:defRPr sz="1879">
                <a:solidFill>
                  <a:srgbClr val="508567"/>
                </a:solidFill>
              </a:defRPr>
            </a:pPr>
            <a:r>
              <a:rPr lang="en-GB" sz="2000" dirty="0">
                <a:solidFill>
                  <a:schemeClr val="tx1"/>
                </a:solidFill>
              </a:rPr>
              <a:t>National Coordinator, Whole School SEND (</a:t>
            </a:r>
            <a:r>
              <a:rPr lang="en-GB" sz="2000" dirty="0" err="1">
                <a:solidFill>
                  <a:schemeClr val="tx1"/>
                </a:solidFill>
              </a:rPr>
              <a:t>nasen</a:t>
            </a:r>
            <a:r>
              <a:rPr lang="en-GB" sz="2000" dirty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3DCC7-779E-A72A-CE73-1634574F3D4F}"/>
              </a:ext>
            </a:extLst>
          </p:cNvPr>
          <p:cNvSpPr txBox="1"/>
          <p:nvPr/>
        </p:nvSpPr>
        <p:spPr>
          <a:xfrm>
            <a:off x="414068" y="241540"/>
            <a:ext cx="11455879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01454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Transitions and the Journey in Education  </a:t>
            </a:r>
          </a:p>
        </p:txBody>
      </p:sp>
      <p:pic>
        <p:nvPicPr>
          <p:cNvPr id="1026" name="Picture 2" descr="Scatter plot showing suspension or exclusion rates by SEN status across NC Year Groups for Autumn Term 2025/26. Blue triangles represent SEN Support or EHC plan pupils with rates rising from about 1.5% in Reception to over 10% in Years 9 and 10, while black circles for Not SEN pupils remain below 5% throughout.">
            <a:extLst>
              <a:ext uri="{FF2B5EF4-FFF2-40B4-BE49-F238E27FC236}">
                <a16:creationId xmlns:a16="http://schemas.microsoft.com/office/drawing/2014/main" id="{4EE1F57B-B803-E1A1-6EF4-5789E3106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86" y="948971"/>
            <a:ext cx="8095756" cy="453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A634FA-7538-81FD-775D-F1271649959B}"/>
              </a:ext>
            </a:extLst>
          </p:cNvPr>
          <p:cNvSpPr txBox="1"/>
          <p:nvPr/>
        </p:nvSpPr>
        <p:spPr>
          <a:xfrm>
            <a:off x="1875558" y="5539697"/>
            <a:ext cx="910901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/>
              <a:t>FFT Education </a:t>
            </a:r>
            <a:r>
              <a:rPr lang="en-GB" dirty="0" err="1"/>
              <a:t>Datalab</a:t>
            </a:r>
            <a:r>
              <a:rPr lang="en-GB" dirty="0"/>
              <a:t>, </a:t>
            </a:r>
            <a:r>
              <a:rPr lang="en-GB" i="1" dirty="0"/>
              <a:t>Exclusions and Suspensions in Autumn 2025/26</a:t>
            </a:r>
            <a:r>
              <a:rPr lang="en-GB" dirty="0"/>
              <a:t>, March 2026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0B9D1-5CF7-EC68-1ABC-58657DBAB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814A1F-29CC-B66D-FDAB-3B554B9A4BBB}"/>
              </a:ext>
            </a:extLst>
          </p:cNvPr>
          <p:cNvSpPr txBox="1"/>
          <p:nvPr/>
        </p:nvSpPr>
        <p:spPr>
          <a:xfrm>
            <a:off x="414068" y="241540"/>
            <a:ext cx="11455879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4000" dirty="0"/>
              <a:t>Barriers vs. Belonging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4000" b="0" i="0" u="none" strike="noStrike" cap="none" spc="0" normalizeH="0" baseline="0" dirty="0">
              <a:ln>
                <a:noFill/>
              </a:ln>
              <a:solidFill>
                <a:srgbClr val="01454C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Overcoming Barriers to text The word in capital letters, IMPOSSIBLE ">
            <a:extLst>
              <a:ext uri="{FF2B5EF4-FFF2-40B4-BE49-F238E27FC236}">
                <a16:creationId xmlns:a16="http://schemas.microsoft.com/office/drawing/2014/main" id="{A655692C-18CA-0E8E-1BB8-422FAF1BE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1301353"/>
            <a:ext cx="6808470" cy="42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43769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206B8D-E46B-1EC6-899A-E88F6012F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28CBF9-DA7A-8C75-7792-A74EF3A19E06}"/>
              </a:ext>
            </a:extLst>
          </p:cNvPr>
          <p:cNvSpPr txBox="1"/>
          <p:nvPr/>
        </p:nvSpPr>
        <p:spPr>
          <a:xfrm>
            <a:off x="414068" y="241540"/>
            <a:ext cx="11455879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4000" dirty="0"/>
              <a:t>An Effective Approach to Transitions</a:t>
            </a:r>
            <a:endParaRPr kumimoji="0" lang="en-GB" sz="4000" b="0" i="0" u="none" strike="noStrike" cap="none" spc="0" normalizeH="0" baseline="0" dirty="0">
              <a:ln>
                <a:noFill/>
              </a:ln>
              <a:solidFill>
                <a:srgbClr val="01454C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BBF835-FF2D-BF85-FD93-C63CD6DC15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84145"/>
              </p:ext>
            </p:extLst>
          </p:nvPr>
        </p:nvGraphicFramePr>
        <p:xfrm>
          <a:off x="1419908" y="1460375"/>
          <a:ext cx="9569450" cy="242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278F1AC-780D-17D0-2F21-D6F17FE731A3}"/>
              </a:ext>
            </a:extLst>
          </p:cNvPr>
          <p:cNvSpPr txBox="1"/>
          <p:nvPr/>
        </p:nvSpPr>
        <p:spPr>
          <a:xfrm>
            <a:off x="5611756" y="5169067"/>
            <a:ext cx="2763753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dirty="0">
                <a:hlinkClick r:id="rId8"/>
              </a:rPr>
              <a:t>EEF Transition Tool</a:t>
            </a:r>
            <a:endParaRPr lang="en-GB" sz="2000" dirty="0"/>
          </a:p>
        </p:txBody>
      </p:sp>
      <p:sp>
        <p:nvSpPr>
          <p:cNvPr id="7" name="AutoShape 2" descr="education endowment foundation">
            <a:extLst>
              <a:ext uri="{FF2B5EF4-FFF2-40B4-BE49-F238E27FC236}">
                <a16:creationId xmlns:a16="http://schemas.microsoft.com/office/drawing/2014/main" id="{1B15127D-1DDC-9395-4A35-491095ED6D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0F69E-E234-812F-48BA-C43D2D04C138}"/>
              </a:ext>
            </a:extLst>
          </p:cNvPr>
          <p:cNvSpPr txBox="1"/>
          <p:nvPr/>
        </p:nvSpPr>
        <p:spPr>
          <a:xfrm>
            <a:off x="5611756" y="4103464"/>
            <a:ext cx="3193402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dirty="0">
                <a:hlinkClick r:id="rId9"/>
              </a:rPr>
              <a:t>Anna Freud Transitions Guidance</a:t>
            </a:r>
            <a:endParaRPr lang="en-GB" sz="2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86CCE05-CE00-1A62-8C9C-9C20CFA727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3764" y="4131214"/>
            <a:ext cx="3197992" cy="68013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75B0327-61E7-31FC-B86B-BC970F6FB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3513" y="5013045"/>
            <a:ext cx="2398243" cy="7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475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hank you"/>
          <p:cNvSpPr txBox="1">
            <a:spLocks noGrp="1"/>
          </p:cNvSpPr>
          <p:nvPr>
            <p:ph type="title" idx="4294967295"/>
          </p:nvPr>
        </p:nvSpPr>
        <p:spPr>
          <a:xfrm>
            <a:off x="5939357" y="205739"/>
            <a:ext cx="5929226" cy="192939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b="1">
                <a:solidFill>
                  <a:srgbClr val="F2F2F2"/>
                </a:solidFill>
              </a:defRPr>
            </a:lvl1pPr>
          </a:lstStyle>
          <a:p>
            <a:r>
              <a:rPr sz="6600" dirty="0"/>
              <a:t>Thank you</a:t>
            </a:r>
          </a:p>
        </p:txBody>
      </p:sp>
      <p:sp>
        <p:nvSpPr>
          <p:cNvPr id="93" name="Name…"/>
          <p:cNvSpPr txBox="1">
            <a:spLocks noGrp="1"/>
          </p:cNvSpPr>
          <p:nvPr>
            <p:ph type="body" sz="quarter" idx="4294967295"/>
          </p:nvPr>
        </p:nvSpPr>
        <p:spPr>
          <a:xfrm>
            <a:off x="6834437" y="2034540"/>
            <a:ext cx="5034146" cy="16737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2200">
                <a:solidFill>
                  <a:srgbClr val="F2F2F2"/>
                </a:solidFill>
              </a:defRPr>
            </a:pPr>
            <a:r>
              <a:rPr lang="en-GB" sz="3200" dirty="0"/>
              <a:t>Caroline Sutton-Reid	</a:t>
            </a:r>
          </a:p>
          <a:p>
            <a:pPr marL="0" indent="0" algn="ctr">
              <a:buSzTx/>
              <a:buNone/>
              <a:defRPr sz="2200">
                <a:solidFill>
                  <a:srgbClr val="F2F2F2"/>
                </a:solidFill>
              </a:defRPr>
            </a:pPr>
            <a:r>
              <a:rPr lang="en-GB" dirty="0">
                <a:solidFill>
                  <a:schemeClr val="tx2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carolines@nasen.org.uk</a:t>
            </a:r>
            <a:r>
              <a:rPr lang="en-GB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endParaRPr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42565B-34E7-5A1C-DECB-CAEA195A7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970" y="3641377"/>
            <a:ext cx="2847168" cy="2847168"/>
          </a:xfrm>
          <a:prstGeom prst="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BCD356-F95E-3187-D39E-BE44FBD1FCB0}"/>
              </a:ext>
            </a:extLst>
          </p:cNvPr>
          <p:cNvSpPr txBox="1"/>
          <p:nvPr/>
        </p:nvSpPr>
        <p:spPr>
          <a:xfrm>
            <a:off x="323417" y="3336577"/>
            <a:ext cx="41338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dirty="0"/>
              <a:t>www.nasen.org.uk</a:t>
            </a:r>
          </a:p>
          <a:p>
            <a:endParaRPr lang="en-GB" sz="2000" dirty="0"/>
          </a:p>
          <a:p>
            <a:r>
              <a:rPr lang="en-GB" sz="2000" dirty="0"/>
              <a:t>www.wholeschoolsend.org.uk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uiExpand="1" build="p" animBg="1"/>
    </p:bldLst>
  </p:timing>
</p:sld>
</file>

<file path=ppt/theme/theme1.xml><?xml version="1.0" encoding="utf-8"?>
<a:theme xmlns:a="http://schemas.openxmlformats.org/drawingml/2006/main" name="1_Office Theme">
  <a:themeElements>
    <a:clrScheme name="1_Office Theme">
      <a:dk1>
        <a:srgbClr val="01454C"/>
      </a:dk1>
      <a:lt1>
        <a:srgbClr val="4C4B4B"/>
      </a:lt1>
      <a:dk2>
        <a:srgbClr val="A7A7A7"/>
      </a:dk2>
      <a:lt2>
        <a:srgbClr val="535353"/>
      </a:lt2>
      <a:accent1>
        <a:srgbClr val="32A563"/>
      </a:accent1>
      <a:accent2>
        <a:srgbClr val="247A49"/>
      </a:accent2>
      <a:accent3>
        <a:srgbClr val="730D11"/>
      </a:accent3>
      <a:accent4>
        <a:srgbClr val="B21026"/>
      </a:accent4>
      <a:accent5>
        <a:srgbClr val="706F6F"/>
      </a:accent5>
      <a:accent6>
        <a:srgbClr val="016C76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1454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1454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2A563"/>
      </a:accent1>
      <a:accent2>
        <a:srgbClr val="247A49"/>
      </a:accent2>
      <a:accent3>
        <a:srgbClr val="730D11"/>
      </a:accent3>
      <a:accent4>
        <a:srgbClr val="B21026"/>
      </a:accent4>
      <a:accent5>
        <a:srgbClr val="706F6F"/>
      </a:accent5>
      <a:accent6>
        <a:srgbClr val="016C76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1454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1454C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74094D7171F40918BA1F594CF330D" ma:contentTypeVersion="16" ma:contentTypeDescription="Create a new document." ma:contentTypeScope="" ma:versionID="b525836fa9f84ea1ea1e50c37fc2892c">
  <xsd:schema xmlns:xsd="http://www.w3.org/2001/XMLSchema" xmlns:xs="http://www.w3.org/2001/XMLSchema" xmlns:p="http://schemas.microsoft.com/office/2006/metadata/properties" xmlns:ns2="8adf1474-c589-4d8d-8845-b29752e2ad17" xmlns:ns3="8cc2ea65-c719-41d9-988b-71966015e80c" targetNamespace="http://schemas.microsoft.com/office/2006/metadata/properties" ma:root="true" ma:fieldsID="cc8eb7b99987f30ba6f570b57c669e09" ns2:_="" ns3:_="">
    <xsd:import namespace="8adf1474-c589-4d8d-8845-b29752e2ad17"/>
    <xsd:import namespace="8cc2ea65-c719-41d9-988b-71966015e8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f1474-c589-4d8d-8845-b29752e2ad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ddceb6f-fc1d-4969-89bb-c4e422298d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c2ea65-c719-41d9-988b-71966015e80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a6e20fa-3c5c-466a-bea1-03d1351837d3}" ma:internalName="TaxCatchAll" ma:showField="CatchAllData" ma:web="8cc2ea65-c719-41d9-988b-71966015e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df1474-c589-4d8d-8845-b29752e2ad17">
      <Terms xmlns="http://schemas.microsoft.com/office/infopath/2007/PartnerControls"/>
    </lcf76f155ced4ddcb4097134ff3c332f>
    <TaxCatchAll xmlns="8cc2ea65-c719-41d9-988b-71966015e80c" xsi:nil="true"/>
  </documentManagement>
</p:properties>
</file>

<file path=customXml/itemProps1.xml><?xml version="1.0" encoding="utf-8"?>
<ds:datastoreItem xmlns:ds="http://schemas.openxmlformats.org/officeDocument/2006/customXml" ds:itemID="{5D38DAB2-6E78-4ABE-B4E0-544782058C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0D2B0F-0759-4E57-8BF9-E6BC37CBEE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df1474-c589-4d8d-8845-b29752e2ad17"/>
    <ds:schemaRef ds:uri="8cc2ea65-c719-41d9-988b-71966015e8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9A68D4-AAD5-41AE-BC5F-A1D32E66479D}">
  <ds:schemaRefs>
    <ds:schemaRef ds:uri="http://schemas.microsoft.com/office/2006/metadata/properties"/>
    <ds:schemaRef ds:uri="http://schemas.microsoft.com/office/infopath/2007/PartnerControls"/>
    <ds:schemaRef ds:uri="4cb730b8-1751-477c-acf3-19c128783bc8"/>
    <ds:schemaRef ds:uri="f533512e-a57d-4357-8594-1ccd376d6f71"/>
    <ds:schemaRef ds:uri="f0eab910-c5c3-4bc5-8f85-ab229ac8a2bf"/>
    <ds:schemaRef ds:uri="c362a19f-e433-40f5-b3f8-4bfc59a3f820"/>
    <ds:schemaRef ds:uri="8adf1474-c589-4d8d-8845-b29752e2ad17"/>
    <ds:schemaRef ds:uri="8cc2ea65-c719-41d9-988b-71966015e80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2382</TotalTime>
  <Words>100</Words>
  <Application>Microsoft Office PowerPoint</Application>
  <PresentationFormat>Widescreen</PresentationFormat>
  <Paragraphs>19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An Overview of the Education Transition Journey for Students with SEND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Harriet Hannan</dc:creator>
  <cp:lastModifiedBy>George Plumridge</cp:lastModifiedBy>
  <cp:revision>33</cp:revision>
  <dcterms:modified xsi:type="dcterms:W3CDTF">2026-04-24T08:23:04Z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0x01010052474094D7171F40918BA1F594CF330D</vt:lpwstr>
  </property>
</Properties>
</file>