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8" r:id="rId3"/>
    <p:sldId id="259" r:id="rId4"/>
    <p:sldId id="260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66" r:id="rId24"/>
    <p:sldId id="267" r:id="rId25"/>
    <p:sldId id="25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lding page" id="{75302578-B3D1-4402-AE66-53361CDA89B5}">
          <p14:sldIdLst/>
        </p14:section>
        <p14:section name="Presentation" id="{6035BE7D-A41E-4331-9594-A0844E8AADBA}">
          <p14:sldIdLst>
            <p14:sldId id="256"/>
            <p14:sldId id="258"/>
            <p14:sldId id="259"/>
            <p14:sldId id="260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66"/>
            <p14:sldId id="267"/>
            <p14:sldId id="257"/>
          </p14:sldIdLst>
        </p14:section>
        <p14:section name="Final page" id="{6A4305E6-9242-4353-9F2A-C98C6A52AC1A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ndsay Towers" initials="LT" lastIdx="1" clrIdx="0">
    <p:extLst>
      <p:ext uri="{19B8F6BF-5375-455C-9EA6-DF929625EA0E}">
        <p15:presenceInfo xmlns:p15="http://schemas.microsoft.com/office/powerpoint/2012/main" userId="S-1-5-21-2214623566-1423087815-3771592990-127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91" d="100"/>
          <a:sy n="91" d="100"/>
        </p:scale>
        <p:origin x="11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269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E9E80-1F9E-46D1-86A6-1D737121050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6D0F3-66A9-47FB-9B93-D45F8F780F7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3118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4EF68-2F9C-4F39-9791-589246B37A6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Notes Placeholder 7">
            <a:extLst>
              <a:ext uri="{FF2B5EF4-FFF2-40B4-BE49-F238E27FC236}">
                <a16:creationId xmlns:a16="http://schemas.microsoft.com/office/drawing/2014/main" id="{12534ACC-E9C2-4137-A1D2-9DA2126506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967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6713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0841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8121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645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6040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38456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18531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1037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56008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78423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920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53367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49044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31633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2828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01504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3027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60840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36356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99799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28694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18589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2409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3422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E78EE-5409-4C32-95CF-7960FFE1BB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3432" y="1212081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1E1621-110A-45D8-A68B-898E134037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7505" y="3595739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AB3AD3-0C32-4724-AAF8-5E7BF0691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4352" y="6304235"/>
            <a:ext cx="2743200" cy="365125"/>
          </a:xfrm>
        </p:spPr>
        <p:txBody>
          <a:bodyPr/>
          <a:lstStyle/>
          <a:p>
            <a:fld id="{FA52ED71-2275-4BB7-ACEF-B06C93D97652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 descr="Thomas Pocklington Trust logo; Large TPT letters with the words Thomas Pocklington Trust underneath enclosed in a rectangle. Letters, words and the rectangle border are a dark blue. Within the P of TPT is a small round eye looking upwards.">
            <a:extLst>
              <a:ext uri="{FF2B5EF4-FFF2-40B4-BE49-F238E27FC236}">
                <a16:creationId xmlns:a16="http://schemas.microsoft.com/office/drawing/2014/main" id="{BCEB2EA7-4489-441D-BBB0-E0B136302E8F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4472" y="319652"/>
            <a:ext cx="1550324" cy="10931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8059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3B52D-ED32-410C-B512-13A2814A3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76489-C213-41DC-9455-4DACB2EEA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FECE28-EDFB-417D-BD62-E6CD7CBC33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2ED71-2275-4BB7-ACEF-B06C93D976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9383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4163C-116A-4BD1-B677-F9B19286D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E49A4-169D-4242-A674-C1499527C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AF218A-4AC8-482C-87F6-D6DFFC1AB7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2ED71-2275-4BB7-ACEF-B06C93D976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2573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D2187-AC01-4B76-AC23-3B6DA9C13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652C5-D976-4EB9-8191-19D1667718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4EE14-95E8-4C5C-BA94-7B567B34A9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F75432-57AC-43D0-B67C-EC5EC3B7D6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2ED71-2275-4BB7-ACEF-B06C93D976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47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2F60F-8A15-4BD5-948A-CCF5DA74D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93C6CF-6924-4511-A454-EDB973686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0156D5-6676-4E41-9B40-C468DEDDC2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AB8D57-A899-4221-ABAA-1F78592C90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1A8589-0E31-4F98-9A78-6F3232AAEB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3B48A25-24BC-42A0-9B5E-58F0205E9B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2ED71-2275-4BB7-ACEF-B06C93D976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330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3DBAE-F16B-4E79-8FF4-5F8CB5434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13EDE-CC71-4C3A-BEEA-B06B3B907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B55B2-7C55-460D-914D-8C1A850F48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AB4D1D1-9B52-4124-A605-19C7B053B4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2ED71-2275-4BB7-ACEF-B06C93D976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1642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1B467-2DED-4ABF-BB0B-F585F5F38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92B890-3203-4C86-977A-61B10DE4A1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D88B3-240B-4BDD-B72B-D47635A3E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8BD3858-37A9-4D01-A51F-9EFE469E50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2ED71-2275-4BB7-ACEF-B06C93D976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6711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34ACF6-C8AA-444C-9C5C-96FC78E22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A996D-BA30-4063-90CB-FB1BB5289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B694F-2825-4115-A530-20A1639029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2ED71-2275-4BB7-ACEF-B06C93D976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3983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6" r:id="rId6"/>
    <p:sldLayoutId id="214748370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cklington-trust.org.uk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contact@vitaltech.org.uk" TargetMode="External"/><Relationship Id="rId5" Type="http://schemas.openxmlformats.org/officeDocument/2006/relationships/hyperlink" Target="http://www.vitaltech.org.uk/" TargetMode="External"/><Relationship Id="rId4" Type="http://schemas.openxmlformats.org/officeDocument/2006/relationships/hyperlink" Target="mailto:info@Pocklington-trust.org.uk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EBDC1-0904-4603-98D2-8A087F075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3432" y="1052736"/>
            <a:ext cx="9144000" cy="2387600"/>
          </a:xfrm>
        </p:spPr>
        <p:txBody>
          <a:bodyPr/>
          <a:lstStyle/>
          <a:p>
            <a:pPr algn="ctr"/>
            <a:r>
              <a:rPr lang="en-GB" dirty="0"/>
              <a:t>Accessible Tech: at home and 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8CA2D2-6C77-4762-9D14-7728C7A6A8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7505" y="4437111"/>
            <a:ext cx="9144000" cy="814389"/>
          </a:xfrm>
        </p:spPr>
        <p:txBody>
          <a:bodyPr/>
          <a:lstStyle/>
          <a:p>
            <a:pPr algn="ctr"/>
            <a:r>
              <a:rPr lang="en-GB" dirty="0"/>
              <a:t>Thomas Pocklington Trust</a:t>
            </a:r>
          </a:p>
          <a:p>
            <a:endParaRPr lang="en-GB" dirty="0"/>
          </a:p>
        </p:txBody>
      </p:sp>
      <p:cxnSp>
        <p:nvCxnSpPr>
          <p:cNvPr id="5" name="Straight Connector 4" descr="Blue line for design purpose">
            <a:extLst>
              <a:ext uri="{FF2B5EF4-FFF2-40B4-BE49-F238E27FC236}">
                <a16:creationId xmlns:a16="http://schemas.microsoft.com/office/drawing/2014/main" id="{A68A8F77-F841-4702-B750-AD5535CF7530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4719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38255-97F8-428D-A796-62FE01449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Thomas Pocklington Trust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89C9D-D9C1-49DE-B1F3-7A255A960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GB" dirty="0"/>
              <a:t>Thomas Pocklington Trust believes in a society where blind and partially sighted people can participate fully.</a:t>
            </a:r>
          </a:p>
          <a:p>
            <a:pPr>
              <a:spcAft>
                <a:spcPts val="1200"/>
              </a:spcAft>
            </a:pPr>
            <a:r>
              <a:rPr lang="en-GB" dirty="0"/>
              <a:t>Our strategy places emphasis on education, employment and engagement to support blind and partially sighted people to live the life they want to lead.</a:t>
            </a:r>
          </a:p>
          <a:p>
            <a:pPr>
              <a:spcAft>
                <a:spcPts val="1200"/>
              </a:spcAft>
            </a:pPr>
            <a:r>
              <a:rPr lang="en-GB" dirty="0"/>
              <a:t>Technology is a key enabler in education, employment and engagement.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E8CADAB9-4B03-485C-A593-94AD4B236E3A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4413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796A9-947E-4362-B6DB-5D17452B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A4469-B3CA-400D-8812-2FA0F3F5B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Today’s session will include:</a:t>
            </a:r>
          </a:p>
          <a:p>
            <a:r>
              <a:rPr lang="en-GB" dirty="0"/>
              <a:t>Tech at home</a:t>
            </a:r>
          </a:p>
          <a:p>
            <a:r>
              <a:rPr lang="en-GB" dirty="0"/>
              <a:t>Tech at work</a:t>
            </a:r>
          </a:p>
          <a:p>
            <a:r>
              <a:rPr lang="en-GB" dirty="0"/>
              <a:t>Q&amp;A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A8BF0CF8-37EF-4910-8994-252CE30E2DF4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946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Tech at home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Being organised – tech for timekeeping, finding items, scanning text, and writing</a:t>
            </a:r>
          </a:p>
          <a:p>
            <a:r>
              <a:rPr lang="en-GB" dirty="0"/>
              <a:t>Staying in touch – group calls on mobile phones and tablets</a:t>
            </a:r>
          </a:p>
          <a:p>
            <a:r>
              <a:rPr lang="en-GB" dirty="0"/>
              <a:t>Reading – audiobooks, e-books, and Braille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1179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Being organised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Timekeeping</a:t>
            </a:r>
          </a:p>
          <a:p>
            <a:r>
              <a:rPr lang="en-GB" dirty="0"/>
              <a:t>Finding items</a:t>
            </a:r>
          </a:p>
          <a:p>
            <a:r>
              <a:rPr lang="en-GB" dirty="0"/>
              <a:t>Scanning text</a:t>
            </a:r>
          </a:p>
          <a:p>
            <a:r>
              <a:rPr lang="en-GB" dirty="0"/>
              <a:t>Writing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8001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Timekeeping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Examples</a:t>
            </a:r>
          </a:p>
          <a:p>
            <a:r>
              <a:rPr lang="en-GB" dirty="0"/>
              <a:t>Bradley Timepiece</a:t>
            </a:r>
          </a:p>
          <a:p>
            <a:r>
              <a:rPr lang="en-GB" dirty="0"/>
              <a:t>Smart speaker: “what’s the time?”</a:t>
            </a:r>
          </a:p>
          <a:p>
            <a:r>
              <a:rPr lang="en-GB" dirty="0"/>
              <a:t>Talking watches (RNIB shop)</a:t>
            </a:r>
          </a:p>
          <a:p>
            <a:r>
              <a:rPr lang="en-GB" dirty="0"/>
              <a:t>Apple Watch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15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Finding items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Examples</a:t>
            </a:r>
          </a:p>
          <a:p>
            <a:r>
              <a:rPr lang="en-GB" dirty="0"/>
              <a:t>Tile</a:t>
            </a:r>
          </a:p>
          <a:p>
            <a:r>
              <a:rPr lang="en-GB" dirty="0"/>
              <a:t>Scene previews in Seeing AI, Envision AI</a:t>
            </a:r>
          </a:p>
          <a:p>
            <a:r>
              <a:rPr lang="en-GB" dirty="0"/>
              <a:t>Be My Eyes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1220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Scanning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Examples</a:t>
            </a:r>
          </a:p>
          <a:p>
            <a:r>
              <a:rPr lang="en-GB" dirty="0"/>
              <a:t>Voice Dream Scanner</a:t>
            </a:r>
          </a:p>
          <a:p>
            <a:r>
              <a:rPr lang="en-GB" dirty="0"/>
              <a:t>Seeing AI</a:t>
            </a:r>
          </a:p>
          <a:p>
            <a:r>
              <a:rPr lang="en-GB" dirty="0"/>
              <a:t>Envision AI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594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Writing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Examples</a:t>
            </a:r>
          </a:p>
          <a:p>
            <a:r>
              <a:rPr lang="en-GB" dirty="0"/>
              <a:t>Notes on iPhone and iPad</a:t>
            </a:r>
          </a:p>
          <a:p>
            <a:r>
              <a:rPr lang="en-GB" dirty="0"/>
              <a:t>Google Keep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5496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Staying in touch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Examples</a:t>
            </a:r>
          </a:p>
          <a:p>
            <a:r>
              <a:rPr lang="en-GB" dirty="0"/>
              <a:t>Group calls</a:t>
            </a:r>
          </a:p>
          <a:p>
            <a:r>
              <a:rPr lang="en-GB" dirty="0"/>
              <a:t>WhatsApp</a:t>
            </a:r>
          </a:p>
          <a:p>
            <a:r>
              <a:rPr lang="en-GB" dirty="0"/>
              <a:t>Facebook Messenger</a:t>
            </a:r>
          </a:p>
          <a:p>
            <a:r>
              <a:rPr lang="en-GB" dirty="0"/>
              <a:t>FaceTime</a:t>
            </a:r>
          </a:p>
          <a:p>
            <a:r>
              <a:rPr lang="en-GB" dirty="0"/>
              <a:t>Google Duo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155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Audiobooks</a:t>
            </a:r>
          </a:p>
          <a:p>
            <a:r>
              <a:rPr lang="en-GB" dirty="0"/>
              <a:t>E-books</a:t>
            </a:r>
          </a:p>
          <a:p>
            <a:r>
              <a:rPr lang="en-GB" dirty="0"/>
              <a:t>Braille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347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Audiobooks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Examples</a:t>
            </a:r>
          </a:p>
          <a:p>
            <a:pPr marL="457200" lvl="1" indent="0">
              <a:buNone/>
            </a:pPr>
            <a:r>
              <a:rPr lang="en-GB" dirty="0"/>
              <a:t>Free</a:t>
            </a:r>
          </a:p>
          <a:p>
            <a:pPr lvl="1"/>
            <a:r>
              <a:rPr lang="en-GB" dirty="0"/>
              <a:t>RNIB Reading Services</a:t>
            </a:r>
          </a:p>
          <a:p>
            <a:pPr lvl="1"/>
            <a:r>
              <a:rPr lang="en-GB" dirty="0"/>
              <a:t>Dolphin EasyReader app</a:t>
            </a:r>
          </a:p>
          <a:p>
            <a:pPr lvl="1"/>
            <a:r>
              <a:rPr lang="en-GB" dirty="0"/>
              <a:t>Calibre Audio Library</a:t>
            </a:r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r>
              <a:rPr lang="en-GB" dirty="0"/>
              <a:t>Commercial</a:t>
            </a:r>
          </a:p>
          <a:p>
            <a:pPr lvl="1"/>
            <a:r>
              <a:rPr lang="en-GB" dirty="0"/>
              <a:t>Audible</a:t>
            </a:r>
          </a:p>
          <a:p>
            <a:pPr lvl="1"/>
            <a:r>
              <a:rPr lang="en-GB" dirty="0"/>
              <a:t>Audiobooks from Google Play</a:t>
            </a:r>
          </a:p>
          <a:p>
            <a:pPr lvl="1"/>
            <a:r>
              <a:rPr lang="en-GB" dirty="0"/>
              <a:t>Audiobooks from Apple Books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27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E-books and Braille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Examples</a:t>
            </a:r>
          </a:p>
          <a:p>
            <a:r>
              <a:rPr lang="en-GB" dirty="0"/>
              <a:t>Kindle (Alexa-compatible)</a:t>
            </a:r>
          </a:p>
          <a:p>
            <a:r>
              <a:rPr lang="en-GB" dirty="0"/>
              <a:t>Apple Books</a:t>
            </a:r>
          </a:p>
          <a:p>
            <a:r>
              <a:rPr lang="en-GB" dirty="0"/>
              <a:t>Braille e-books from RNIB Reading Services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695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Tech at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Introduction to Access to Work</a:t>
            </a:r>
          </a:p>
          <a:p>
            <a:r>
              <a:rPr lang="en-GB" dirty="0"/>
              <a:t>Computing – screen readers, magnifiers, and peripherals</a:t>
            </a:r>
          </a:p>
          <a:p>
            <a:r>
              <a:rPr lang="en-GB" dirty="0"/>
              <a:t>Accessible note-taking solutions</a:t>
            </a:r>
          </a:p>
          <a:p>
            <a:r>
              <a:rPr lang="en-GB" dirty="0"/>
              <a:t>Remote working – hosting accessible online meetings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8839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Access to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475579"/>
          </a:xfrm>
        </p:spPr>
        <p:txBody>
          <a:bodyPr>
            <a:normAutofit/>
          </a:bodyPr>
          <a:lstStyle/>
          <a:p>
            <a:r>
              <a:rPr lang="en-GB" dirty="0"/>
              <a:t>Overview</a:t>
            </a:r>
          </a:p>
          <a:p>
            <a:pPr>
              <a:lnSpc>
                <a:spcPct val="150000"/>
              </a:lnSpc>
            </a:pPr>
            <a:r>
              <a:rPr lang="en-GB" dirty="0"/>
              <a:t>Government funding for: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dirty="0"/>
              <a:t>Equipment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dirty="0"/>
              <a:t>Travel and support (not covered here)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009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Screen readers</a:t>
            </a:r>
          </a:p>
          <a:p>
            <a:r>
              <a:rPr lang="en-GB" dirty="0"/>
              <a:t>Magnifiers</a:t>
            </a:r>
          </a:p>
          <a:p>
            <a:r>
              <a:rPr lang="en-GB" dirty="0"/>
              <a:t>Specialist peripherals (e.g. Braille displays)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6693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Screen readers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Examples</a:t>
            </a:r>
          </a:p>
          <a:p>
            <a:r>
              <a:rPr lang="en-GB" dirty="0"/>
              <a:t>JAWS for Windows (JAWS Premium)</a:t>
            </a:r>
          </a:p>
          <a:p>
            <a:r>
              <a:rPr lang="en-GB" dirty="0"/>
              <a:t>Fusion</a:t>
            </a:r>
          </a:p>
          <a:p>
            <a:r>
              <a:rPr lang="en-GB" dirty="0"/>
              <a:t>NVDA</a:t>
            </a:r>
          </a:p>
          <a:p>
            <a:r>
              <a:rPr lang="en-GB" dirty="0"/>
              <a:t>SuperNova</a:t>
            </a:r>
          </a:p>
          <a:p>
            <a:r>
              <a:rPr lang="en-GB" dirty="0"/>
              <a:t>Built-in speech access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5032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Magnifiers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Examples</a:t>
            </a:r>
          </a:p>
          <a:p>
            <a:r>
              <a:rPr lang="en-GB" dirty="0"/>
              <a:t>ZoomText</a:t>
            </a:r>
          </a:p>
          <a:p>
            <a:r>
              <a:rPr lang="en-GB" dirty="0"/>
              <a:t>SuperNova</a:t>
            </a:r>
          </a:p>
          <a:p>
            <a:r>
              <a:rPr lang="en-GB" dirty="0"/>
              <a:t>Built-in magnification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54533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Peripherals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Examples</a:t>
            </a:r>
          </a:p>
          <a:p>
            <a:r>
              <a:rPr lang="en-GB" dirty="0"/>
              <a:t>Braille displays</a:t>
            </a:r>
          </a:p>
          <a:p>
            <a:r>
              <a:rPr lang="en-GB" dirty="0"/>
              <a:t>Large monitors</a:t>
            </a:r>
          </a:p>
          <a:p>
            <a:r>
              <a:rPr lang="en-GB" dirty="0"/>
              <a:t>Electronic magnifiers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9393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Simple adjustments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Examples</a:t>
            </a:r>
          </a:p>
          <a:p>
            <a:r>
              <a:rPr lang="en-GB" dirty="0"/>
              <a:t>Bluetooth keyboards</a:t>
            </a:r>
          </a:p>
          <a:p>
            <a:r>
              <a:rPr lang="en-GB" dirty="0"/>
              <a:t>Headsets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6434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Accessible note-taking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Examples</a:t>
            </a:r>
          </a:p>
          <a:p>
            <a:r>
              <a:rPr lang="en-GB" dirty="0"/>
              <a:t>BrailleNote Touch Plus</a:t>
            </a:r>
          </a:p>
          <a:p>
            <a:r>
              <a:rPr lang="en-GB" dirty="0"/>
              <a:t>BrailleSense Polaris</a:t>
            </a:r>
          </a:p>
          <a:p>
            <a:r>
              <a:rPr lang="en-GB" dirty="0"/>
              <a:t>ElBraille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59370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62F8-AEC5-4E72-A6A9-64F19410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Remote working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6736-3498-47E4-9B64-A6AB5F35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Potential</a:t>
            </a:r>
          </a:p>
          <a:p>
            <a:r>
              <a:rPr lang="en-GB" dirty="0"/>
              <a:t>Accessible online meetings</a:t>
            </a:r>
          </a:p>
          <a:p>
            <a:r>
              <a:rPr lang="en-GB" dirty="0"/>
              <a:t>Microsoft Teams</a:t>
            </a:r>
          </a:p>
          <a:p>
            <a:r>
              <a:rPr lang="en-GB" dirty="0"/>
              <a:t>Zoom</a:t>
            </a:r>
          </a:p>
          <a:p>
            <a:r>
              <a:rPr lang="en-GB" dirty="0"/>
              <a:t>Google Meet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D7869186-B311-412C-AABE-A7CA22FEBEB9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1463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59652-2E79-46EB-B1E5-546A293EF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Q&amp;A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E51E7-858D-4395-9F91-112AAAD91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Question time</a:t>
            </a:r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EE64FD71-6001-4396-A0FC-1925BD10E6F5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2462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1D127-E41F-4A6F-B61F-D65B1D10C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FB015-D931-4AEB-AB50-E898A670D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676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Thomas Pocklington Trust: supporting blind and partially sighted people to live the life they want to lead.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>
                <a:hlinkClick r:id="rId3"/>
              </a:rPr>
              <a:t>www.pocklington-trust.org.uk</a:t>
            </a:r>
            <a:endParaRPr lang="en-GB" dirty="0"/>
          </a:p>
          <a:p>
            <a:r>
              <a:rPr lang="en-GB" dirty="0">
                <a:hlinkClick r:id="rId4"/>
              </a:rPr>
              <a:t>info@pocklington-trust.org.uk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Vital Tech: impartial assistive technology guidance</a:t>
            </a:r>
          </a:p>
          <a:p>
            <a:r>
              <a:rPr lang="en-GB" dirty="0">
                <a:hlinkClick r:id="rId5"/>
              </a:rPr>
              <a:t>www.vitaltech.org.uk</a:t>
            </a:r>
            <a:endParaRPr lang="en-GB" dirty="0"/>
          </a:p>
          <a:p>
            <a:r>
              <a:rPr lang="en-GB" dirty="0">
                <a:hlinkClick r:id="rId6"/>
              </a:rPr>
              <a:t>contact@vitaltech.org.uk</a:t>
            </a:r>
            <a:endParaRPr lang="en-GB" dirty="0"/>
          </a:p>
        </p:txBody>
      </p:sp>
      <p:cxnSp>
        <p:nvCxnSpPr>
          <p:cNvPr id="4" name="Straight Connector 3" descr="Blue line for design purpose">
            <a:extLst>
              <a:ext uri="{FF2B5EF4-FFF2-40B4-BE49-F238E27FC236}">
                <a16:creationId xmlns:a16="http://schemas.microsoft.com/office/drawing/2014/main" id="{EE22C589-D847-4E72-9992-7B75278E7563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36839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1FF69F9F-60D1-4A2B-916D-2FD05917FC95}"/>
              </a:ext>
            </a:extLst>
          </p:cNvPr>
          <p:cNvSpPr txBox="1">
            <a:spLocks/>
          </p:cNvSpPr>
          <p:nvPr/>
        </p:nvSpPr>
        <p:spPr>
          <a:xfrm>
            <a:off x="987505" y="4437111"/>
            <a:ext cx="9144000" cy="1110124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/>
              <a:t>Darren Paskell, Technology Information Champion</a:t>
            </a:r>
          </a:p>
          <a:p>
            <a:pPr marL="0" indent="0" algn="ctr">
              <a:buNone/>
            </a:pPr>
            <a:r>
              <a:rPr lang="en-GB" dirty="0"/>
              <a:t>Graham Page, Technology Officer</a:t>
            </a:r>
          </a:p>
          <a:p>
            <a:pPr marL="0" indent="0" algn="ctr">
              <a:buNone/>
            </a:pPr>
            <a:r>
              <a:rPr lang="en-GB" dirty="0"/>
              <a:t>Robert Cummings, Technology Information Intern</a:t>
            </a:r>
          </a:p>
          <a:p>
            <a:pPr marL="0" indent="0" algn="ctr">
              <a:buNone/>
            </a:pPr>
            <a:r>
              <a:rPr lang="en-GB" dirty="0"/>
              <a:t> Thomas Pocklington Trust</a:t>
            </a:r>
          </a:p>
        </p:txBody>
      </p:sp>
      <p:cxnSp>
        <p:nvCxnSpPr>
          <p:cNvPr id="6" name="Straight Connector 5" descr="Blue line for design purpose">
            <a:extLst>
              <a:ext uri="{FF2B5EF4-FFF2-40B4-BE49-F238E27FC236}">
                <a16:creationId xmlns:a16="http://schemas.microsoft.com/office/drawing/2014/main" id="{464588F9-96E3-4F6C-9C4E-74C875A384CC}"/>
              </a:ext>
            </a:extLst>
          </p:cNvPr>
          <p:cNvCxnSpPr/>
          <p:nvPr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TPT logo. Blue on white. ">
            <a:extLst>
              <a:ext uri="{FF2B5EF4-FFF2-40B4-BE49-F238E27FC236}">
                <a16:creationId xmlns:a16="http://schemas.microsoft.com/office/drawing/2014/main" id="{8A74E22A-1E4E-4846-B6CA-FD6030136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570" y="374652"/>
            <a:ext cx="1803965" cy="111013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A0052CE-B9E1-4373-897E-8195B1CE0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709285576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TPT Clear Print">
      <a:dk1>
        <a:srgbClr val="002868"/>
      </a:dk1>
      <a:lt1>
        <a:sysClr val="window" lastClr="FFFFFF"/>
      </a:lt1>
      <a:dk2>
        <a:srgbClr val="002868"/>
      </a:dk2>
      <a:lt2>
        <a:srgbClr val="FFFF00"/>
      </a:lt2>
      <a:accent1>
        <a:srgbClr val="002868"/>
      </a:accent1>
      <a:accent2>
        <a:srgbClr val="FFFFFF"/>
      </a:accent2>
      <a:accent3>
        <a:srgbClr val="002868"/>
      </a:accent3>
      <a:accent4>
        <a:srgbClr val="FFFFFF"/>
      </a:accent4>
      <a:accent5>
        <a:srgbClr val="002868"/>
      </a:accent5>
      <a:accent6>
        <a:srgbClr val="FFFFFF"/>
      </a:accent6>
      <a:hlink>
        <a:srgbClr val="0563C1"/>
      </a:hlink>
      <a:folHlink>
        <a:srgbClr val="0563C1"/>
      </a:folHlink>
    </a:clrScheme>
    <a:fontScheme name="TPT Clear Pr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TPT Clear Print">
      <a:dk1>
        <a:srgbClr val="002868"/>
      </a:dk1>
      <a:lt1>
        <a:sysClr val="window" lastClr="FFFFFF"/>
      </a:lt1>
      <a:dk2>
        <a:srgbClr val="002868"/>
      </a:dk2>
      <a:lt2>
        <a:srgbClr val="FFFF00"/>
      </a:lt2>
      <a:accent1>
        <a:srgbClr val="002868"/>
      </a:accent1>
      <a:accent2>
        <a:srgbClr val="FFFFFF"/>
      </a:accent2>
      <a:accent3>
        <a:srgbClr val="002868"/>
      </a:accent3>
      <a:accent4>
        <a:srgbClr val="FFFFFF"/>
      </a:accent4>
      <a:accent5>
        <a:srgbClr val="002868"/>
      </a:accent5>
      <a:accent6>
        <a:srgbClr val="FFFFFF"/>
      </a:accent6>
      <a:hlink>
        <a:srgbClr val="0563C1"/>
      </a:hlink>
      <a:folHlink>
        <a:srgbClr val="0563C1"/>
      </a:folHlink>
    </a:clrScheme>
    <a:fontScheme name="TPT Clear Pr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TPT Clear Print">
      <a:dk1>
        <a:srgbClr val="002868"/>
      </a:dk1>
      <a:lt1>
        <a:sysClr val="window" lastClr="FFFFFF"/>
      </a:lt1>
      <a:dk2>
        <a:srgbClr val="002868"/>
      </a:dk2>
      <a:lt2>
        <a:srgbClr val="FFFF00"/>
      </a:lt2>
      <a:accent1>
        <a:srgbClr val="002868"/>
      </a:accent1>
      <a:accent2>
        <a:srgbClr val="FFFFFF"/>
      </a:accent2>
      <a:accent3>
        <a:srgbClr val="002868"/>
      </a:accent3>
      <a:accent4>
        <a:srgbClr val="FFFFFF"/>
      </a:accent4>
      <a:accent5>
        <a:srgbClr val="002868"/>
      </a:accent5>
      <a:accent6>
        <a:srgbClr val="FFFFFF"/>
      </a:accent6>
      <a:hlink>
        <a:srgbClr val="0563C1"/>
      </a:hlink>
      <a:folHlink>
        <a:srgbClr val="0563C1"/>
      </a:folHlink>
    </a:clrScheme>
    <a:fontScheme name="TPT Clear Pr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494</TotalTime>
  <Words>457</Words>
  <Application>Microsoft Office PowerPoint</Application>
  <PresentationFormat>Widescreen</PresentationFormat>
  <Paragraphs>153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Courier New</vt:lpstr>
      <vt:lpstr>1_Custom Design</vt:lpstr>
      <vt:lpstr>Accessible Tech: at home and work</vt:lpstr>
      <vt:lpstr>Thomas Pocklington Trust</vt:lpstr>
      <vt:lpstr>Introduction</vt:lpstr>
      <vt:lpstr>Tech at home</vt:lpstr>
      <vt:lpstr>Being organised</vt:lpstr>
      <vt:lpstr>Timekeeping</vt:lpstr>
      <vt:lpstr>Finding items</vt:lpstr>
      <vt:lpstr>Scanning text</vt:lpstr>
      <vt:lpstr>Writing</vt:lpstr>
      <vt:lpstr>Staying in touch</vt:lpstr>
      <vt:lpstr>Reading</vt:lpstr>
      <vt:lpstr>Audiobooks</vt:lpstr>
      <vt:lpstr>E-books and Braille</vt:lpstr>
      <vt:lpstr>Tech at Work</vt:lpstr>
      <vt:lpstr>Access to Work</vt:lpstr>
      <vt:lpstr>Equipment</vt:lpstr>
      <vt:lpstr>Screen readers</vt:lpstr>
      <vt:lpstr>Magnifiers</vt:lpstr>
      <vt:lpstr>Peripherals</vt:lpstr>
      <vt:lpstr>Simple adjustments</vt:lpstr>
      <vt:lpstr>Accessible note-taking</vt:lpstr>
      <vt:lpstr>Remote working</vt:lpstr>
      <vt:lpstr>Q&amp;A</vt:lpstr>
      <vt:lpstr>Conclusion</vt:lpstr>
      <vt:lpstr>Thank you</vt:lpstr>
    </vt:vector>
  </TitlesOfParts>
  <Company>Thomas Pocklington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Accessible Tech: at home and work</dc:title>
  <dc:creator>Darren Paskell</dc:creator>
  <cp:keywords/>
  <cp:lastModifiedBy>Penny Wilkinson</cp:lastModifiedBy>
  <cp:revision>59</cp:revision>
  <dcterms:created xsi:type="dcterms:W3CDTF">2018-06-21T10:14:35Z</dcterms:created>
  <dcterms:modified xsi:type="dcterms:W3CDTF">2020-06-01T10:12:15Z</dcterms:modified>
</cp:coreProperties>
</file>